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  <Default Extension="doc" ContentType="application/msword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theme/themeOverride4.xml" ContentType="application/vnd.openxmlformats-officedocument.themeOverride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6" r:id="rId2"/>
    <p:sldId id="287" r:id="rId3"/>
    <p:sldId id="288" r:id="rId4"/>
    <p:sldId id="333" r:id="rId5"/>
    <p:sldId id="332" r:id="rId6"/>
    <p:sldId id="334" r:id="rId7"/>
    <p:sldId id="335" r:id="rId8"/>
    <p:sldId id="336" r:id="rId9"/>
    <p:sldId id="337" r:id="rId10"/>
    <p:sldId id="297" r:id="rId11"/>
    <p:sldId id="262" r:id="rId12"/>
    <p:sldId id="266" r:id="rId13"/>
    <p:sldId id="277" r:id="rId14"/>
    <p:sldId id="314" r:id="rId15"/>
    <p:sldId id="323" r:id="rId16"/>
    <p:sldId id="325" r:id="rId17"/>
    <p:sldId id="326" r:id="rId18"/>
    <p:sldId id="281" r:id="rId19"/>
    <p:sldId id="327" r:id="rId20"/>
    <p:sldId id="340" r:id="rId21"/>
    <p:sldId id="322" r:id="rId22"/>
    <p:sldId id="328" r:id="rId23"/>
    <p:sldId id="315" r:id="rId24"/>
    <p:sldId id="329" r:id="rId25"/>
    <p:sldId id="285" r:id="rId26"/>
    <p:sldId id="339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87" autoAdjust="0"/>
    <p:restoredTop sz="92196" autoAdjust="0"/>
  </p:normalViewPr>
  <p:slideViewPr>
    <p:cSldViewPr>
      <p:cViewPr>
        <p:scale>
          <a:sx n="69" d="100"/>
          <a:sy n="69" d="100"/>
        </p:scale>
        <p:origin x="-1416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70E78A-880A-4BC8-B7B9-2DA294D786F9}" type="datetimeFigureOut">
              <a:rPr lang="ru-RU" smtClean="0"/>
              <a:pPr/>
              <a:t>07.04.2020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2A34C4-40E2-4B3D-BC08-B3ADDDA687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751000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2A34C4-40E2-4B3D-BC08-B3ADDDA6875C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2A34C4-40E2-4B3D-BC08-B3ADDDA6875C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181697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99321B9-2E3C-4065-A3EE-0456F7F30F43}" type="slidenum">
              <a:rPr lang="ru-RU">
                <a:latin typeface="Times New Roman" pitchFamily="18" charset="0"/>
              </a:rPr>
              <a:pPr/>
              <a:t>15</a:t>
            </a:fld>
            <a:endParaRPr lang="ru-RU">
              <a:latin typeface="Times New Roman" pitchFamily="18" charset="0"/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dirty="0" smtClean="0">
                <a:latin typeface="Times New Roman" pitchFamily="18" charset="0"/>
              </a:rPr>
              <a:t>Вышивка сверху вниз: нижний стежок из левого нижнего угла  в  правый верхний угол.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F4F4303-9022-43FF-B240-14224440611D}" type="slidenum">
              <a:rPr lang="ru-RU">
                <a:latin typeface="Times New Roman" pitchFamily="18" charset="0"/>
              </a:rPr>
              <a:pPr/>
              <a:t>16</a:t>
            </a:fld>
            <a:endParaRPr lang="ru-RU">
              <a:latin typeface="Times New Roman" pitchFamily="18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>
                <a:latin typeface="Times New Roman" pitchFamily="18" charset="0"/>
              </a:rPr>
              <a:t>Отдельный  ряд  сверху вниз: нижний стежок из левого нижнего в правый верхний угол.</a:t>
            </a:r>
          </a:p>
          <a:p>
            <a:pPr eaLnBrk="1" hangingPunct="1"/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53BF8E-7E04-40E3-887F-023FBD235DB2}" type="slidenum">
              <a:rPr lang="ru-RU">
                <a:latin typeface="Times New Roman" pitchFamily="18" charset="0"/>
              </a:rPr>
              <a:pPr/>
              <a:t>17</a:t>
            </a:fld>
            <a:endParaRPr lang="ru-RU">
              <a:latin typeface="Times New Roman" pitchFamily="18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>
                <a:latin typeface="Times New Roman" pitchFamily="18" charset="0"/>
              </a:rPr>
              <a:t>Наклонный ряд</a:t>
            </a:r>
            <a:r>
              <a:rPr lang="en-US" smtClean="0">
                <a:latin typeface="Times New Roman" pitchFamily="18" charset="0"/>
              </a:rPr>
              <a:t> </a:t>
            </a:r>
            <a:r>
              <a:rPr lang="ru-RU" smtClean="0">
                <a:latin typeface="Times New Roman" pitchFamily="18" charset="0"/>
              </a:rPr>
              <a:t>: нижний стежок – из левого нижнего в правый верхний угол,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2A34C4-40E2-4B3D-BC08-B3ADDDA6875C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598681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2A34C4-40E2-4B3D-BC08-B3ADDDA6875C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email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2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E3DCB52A-8DCD-4DBB-B950-1E380D827E53}" type="datetimeFigureOut">
              <a:rPr lang="ru-RU"/>
              <a:pPr>
                <a:defRPr/>
              </a:pPr>
              <a:t>07.04.2020</a:t>
            </a:fld>
            <a:endParaRPr lang="ru-RU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EBDDDE14-BD6B-4977-8004-1051AEC78A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30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A8D36-CDB5-4A25-B767-D2FDBD733652}" type="datetimeFigureOut">
              <a:rPr lang="ru-RU"/>
              <a:pPr>
                <a:defRPr/>
              </a:pPr>
              <a:t>07.04.2020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39B998-B58A-4A48-9FE4-ED63625D47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4" y="274641"/>
            <a:ext cx="1777471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062888-6CAA-4405-AB78-D95F2A1BC3D8}" type="datetimeFigureOut">
              <a:rPr lang="ru-RU"/>
              <a:pPr>
                <a:defRPr/>
              </a:pPr>
              <a:t>07.04.2020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5A19A-FCEA-4144-B171-1A27ADA534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226038-74BD-4F02-9BB6-09F2638FEFCC}" type="datetimeFigureOut">
              <a:rPr lang="ru-RU"/>
              <a:pPr>
                <a:defRPr/>
              </a:pPr>
              <a:t>07.04.2020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1DA4A8-AF2D-42CB-AA3A-B4F21E7029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Нашивка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34712FB-D710-48C4-A50C-0F3BAC004D40}" type="datetimeFigureOut">
              <a:rPr lang="ru-RU"/>
              <a:pPr>
                <a:defRPr/>
              </a:pPr>
              <a:t>07.04.2020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97BC59D-7F5C-465D-82FB-529B72F7C7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9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9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3F42A49-15AD-4190-B064-47B06601A126}" type="datetimeFigureOut">
              <a:rPr lang="ru-RU"/>
              <a:pPr>
                <a:defRPr/>
              </a:pPr>
              <a:t>07.04.2020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C6ED1A2-E1FB-4C74-81EB-46BECC95B6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7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1" y="1444295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444295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A89FA5B-1CE1-44F1-AF4D-C913462212BA}" type="datetimeFigureOut">
              <a:rPr lang="ru-RU"/>
              <a:pPr>
                <a:defRPr/>
              </a:pPr>
              <a:t>07.04.2020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1261D89-AED9-447D-80F6-29972226B3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62D8D10-02E0-4B85-A51E-EB7F315B99A5}" type="datetimeFigureOut">
              <a:rPr lang="ru-RU"/>
              <a:pPr>
                <a:defRPr/>
              </a:pPr>
              <a:t>07.04.2020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88FE13F-53F7-41EC-96CA-685C07E99C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718E7-1CB4-4599-99D0-774897D51CA1}" type="datetimeFigureOut">
              <a:rPr lang="ru-RU"/>
              <a:pPr>
                <a:defRPr/>
              </a:pPr>
              <a:t>07.04.2020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F48DB-5F5B-4EB0-83A1-6B75CD8347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8D834A3-0B35-4FB0-A06A-7D5EB6E17824}" type="datetimeFigureOut">
              <a:rPr lang="ru-RU"/>
              <a:pPr>
                <a:defRPr/>
              </a:pPr>
              <a:t>07.04.2020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90294E9-530F-479C-B78A-2BE79963AE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Полилиния 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3" y="5791254"/>
            <a:ext cx="3402315" cy="1080868"/>
          </a:xfrm>
          <a:prstGeom prst="rtTriangle">
            <a:avLst/>
          </a:prstGeom>
          <a:blipFill>
            <a:blip r:embed="rId3" cstate="email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9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Нашивка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3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3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9512E9DE-12F3-443A-BA8D-BB0A667DF5EA}" type="datetimeFigureOut">
              <a:rPr lang="ru-RU"/>
              <a:pPr>
                <a:defRPr/>
              </a:pPr>
              <a:t>07.04.2020</a:t>
            </a:fld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73B0CD24-3DB5-4F9F-AE38-73D0078ECB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3" y="5791254"/>
            <a:ext cx="3402315" cy="1080868"/>
          </a:xfrm>
          <a:prstGeom prst="rtTriangle">
            <a:avLst/>
          </a:prstGeom>
          <a:blipFill>
            <a:blip r:embed="rId13" cstate="email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9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175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7715E2FC-30EB-4FA2-B63C-61787802D91A}" type="datetimeFigureOut">
              <a:rPr lang="ru-RU"/>
              <a:pPr>
                <a:defRPr/>
              </a:pPr>
              <a:t>07.04.2020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5EEF9D85-A587-4D17-B837-066A376A81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4" r:id="rId4"/>
    <p:sldLayoutId id="2147483675" r:id="rId5"/>
    <p:sldLayoutId id="2147483676" r:id="rId6"/>
    <p:sldLayoutId id="2147483670" r:id="rId7"/>
    <p:sldLayoutId id="2147483677" r:id="rId8"/>
    <p:sldLayoutId id="2147483678" r:id="rId9"/>
    <p:sldLayoutId id="2147483669" r:id="rId10"/>
    <p:sldLayoutId id="2147483668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www.crossstitchershop.ru/products_pictures/5657_big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hyperlink" Target="http://www.fabrics.ru/images/gamma/a/1/g2601128002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_________Microsoft_Office_Word_97_-_20031.doc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emf"/><Relationship Id="rId5" Type="http://schemas.openxmlformats.org/officeDocument/2006/relationships/image" Target="../media/image34.emf"/><Relationship Id="rId4" Type="http://schemas.openxmlformats.org/officeDocument/2006/relationships/image" Target="../media/image3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img-fotki.yandex.ru/get/23/galin-pankratov.0/0_ad92_f41b8359_XL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7504" y="214290"/>
            <a:ext cx="9036496" cy="415498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		</a:t>
            </a:r>
            <a:r>
              <a:rPr lang="ru-RU" sz="2800" b="1" i="1" spc="50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	</a:t>
            </a:r>
            <a:r>
              <a:rPr lang="ru-RU" sz="2000" b="1" i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n-lt"/>
                <a:cs typeface="+mn-cs"/>
              </a:rPr>
              <a:t>Модуль    </a:t>
            </a:r>
            <a:r>
              <a:rPr lang="ru-RU" sz="2000" b="1" i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n-lt"/>
                <a:cs typeface="+mn-cs"/>
              </a:rPr>
              <a:t>урока</a:t>
            </a:r>
            <a:r>
              <a:rPr lang="ru-RU" sz="2000" b="1" i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n-lt"/>
                <a:cs typeface="+mn-cs"/>
              </a:rPr>
              <a:t>                                  Рукоделие. Вышивка</a:t>
            </a:r>
            <a:endParaRPr lang="ru-RU" sz="2000" b="1" i="1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      </a:t>
            </a:r>
            <a:endParaRPr lang="ru-RU" sz="2800" b="1" i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i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Тема </a:t>
            </a:r>
            <a:r>
              <a:rPr lang="ru-RU" sz="40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урока</a:t>
            </a:r>
            <a:r>
              <a:rPr lang="ru-RU" sz="4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«</a:t>
            </a:r>
            <a:r>
              <a:rPr lang="ru-RU" sz="4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Виды счетных швов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Вышивка </a:t>
            </a:r>
            <a:r>
              <a:rPr lang="ru-RU" sz="40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крестом</a:t>
            </a:r>
            <a:r>
              <a:rPr lang="ru-RU" sz="4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.</a:t>
            </a:r>
            <a:r>
              <a:rPr lang="ru-RU" sz="3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»</a:t>
            </a:r>
            <a:endParaRPr lang="ru-RU" sz="36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                   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5429264"/>
            <a:ext cx="7929618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  <a:cs typeface="+mn-cs"/>
              </a:rPr>
              <a:t>.</a:t>
            </a:r>
            <a:r>
              <a:rPr lang="ru-RU" sz="24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  <a:cs typeface="+mn-cs"/>
              </a:rPr>
              <a:t>	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072462" y="6286520"/>
            <a:ext cx="737702" cy="27699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2017г</a:t>
            </a:r>
            <a:r>
              <a:rPr lang="ru-RU" sz="12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.</a:t>
            </a: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64" y="214290"/>
            <a:ext cx="2286016" cy="2276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v"/>
            </a:pPr>
            <a:r>
              <a:rPr lang="ru-RU" sz="2800" b="1" dirty="0" smtClean="0"/>
              <a:t>Нитки для вышивания (мулине ) </a:t>
            </a:r>
            <a:endParaRPr lang="ru-RU" sz="2800" dirty="0" smtClean="0"/>
          </a:p>
          <a:p>
            <a:pPr eaLnBrk="1" hangingPunct="1">
              <a:buFont typeface="Wingdings" pitchFamily="2" charset="2"/>
              <a:buChar char="v"/>
            </a:pPr>
            <a:r>
              <a:rPr lang="ru-RU" sz="2800" b="1" dirty="0" smtClean="0"/>
              <a:t>Вышивальные иглы(гобеленовые)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800" b="1" dirty="0" smtClean="0"/>
              <a:t>Пяльцы</a:t>
            </a:r>
            <a:endParaRPr lang="ru-RU" sz="2800" dirty="0" smtClean="0"/>
          </a:p>
          <a:p>
            <a:pPr eaLnBrk="1" hangingPunct="1">
              <a:buFont typeface="Wingdings" pitchFamily="2" charset="2"/>
              <a:buChar char="v"/>
            </a:pPr>
            <a:r>
              <a:rPr lang="ru-RU" sz="2800" b="1" dirty="0" smtClean="0"/>
              <a:t>Рисунки, схемы,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800" b="1" dirty="0" smtClean="0"/>
              <a:t> Готовые схемы вышивки</a:t>
            </a:r>
            <a:endParaRPr lang="ru-RU" sz="2800" dirty="0" smtClean="0"/>
          </a:p>
          <a:p>
            <a:pPr eaLnBrk="1" hangingPunct="1">
              <a:buFont typeface="Wingdings" pitchFamily="2" charset="2"/>
              <a:buChar char="v"/>
            </a:pPr>
            <a:r>
              <a:rPr lang="ru-RU" sz="2800" b="1" dirty="0" smtClean="0"/>
              <a:t>Напёрсток</a:t>
            </a:r>
            <a:endParaRPr lang="ru-RU" sz="2800" dirty="0" smtClean="0"/>
          </a:p>
          <a:p>
            <a:pPr eaLnBrk="1" hangingPunct="1">
              <a:buFont typeface="Wingdings" pitchFamily="2" charset="2"/>
              <a:buChar char="v"/>
            </a:pPr>
            <a:r>
              <a:rPr lang="ru-RU" sz="2800" b="1" dirty="0" smtClean="0"/>
              <a:t>Ножницы, сантиметр</a:t>
            </a:r>
            <a:endParaRPr lang="ru-RU" sz="2800" dirty="0" smtClean="0"/>
          </a:p>
          <a:p>
            <a:pPr eaLnBrk="1" hangingPunct="1">
              <a:buFont typeface="Wingdings" pitchFamily="2" charset="2"/>
              <a:buChar char="v"/>
            </a:pPr>
            <a:r>
              <a:rPr lang="ru-RU" sz="2800" b="1" dirty="0" smtClean="0"/>
              <a:t>Канва</a:t>
            </a:r>
            <a:endParaRPr lang="ru-RU" sz="2800" dirty="0" smtClean="0"/>
          </a:p>
          <a:p>
            <a:pPr eaLnBrk="1" hangingPunct="1">
              <a:buFont typeface="Wingdings 3" pitchFamily="18" charset="2"/>
              <a:buNone/>
            </a:pPr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3" y="142852"/>
            <a:ext cx="8229600" cy="1143000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</a:rPr>
              <a:t>    Инструменты и материалы для </a:t>
            </a:r>
            <a:br>
              <a:rPr lang="ru-RU" sz="32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</a:rPr>
            </a:br>
            <a:r>
              <a:rPr lang="ru-RU" sz="32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</a:rPr>
              <a:t>                  вышивки крестом:</a:t>
            </a:r>
            <a:endParaRPr lang="ru-RU" sz="3200" i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" pitchFamily="18" charset="0"/>
            </a:endParaRPr>
          </a:p>
        </p:txBody>
      </p:sp>
      <p:pic>
        <p:nvPicPr>
          <p:cNvPr id="4" name="Рисунок 6" descr="http://p-greza.ru/d/113681/d/12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91603" y="980728"/>
            <a:ext cx="2007877" cy="1725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5" descr="nu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5" y="2357438"/>
            <a:ext cx="1500188" cy="153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3" descr="null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43808" y="4643446"/>
            <a:ext cx="2741613" cy="19328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4" descr="null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88720" y="3786191"/>
            <a:ext cx="2769560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86116" y="3643314"/>
            <a:ext cx="1147289" cy="8604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29313" y="2386985"/>
            <a:ext cx="1368492" cy="8265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5786" y="5357826"/>
            <a:ext cx="1690687" cy="11412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357422" y="214290"/>
            <a:ext cx="6572295" cy="6215106"/>
          </a:xfrm>
        </p:spPr>
        <p:txBody>
          <a:bodyPr/>
          <a:lstStyle/>
          <a:p>
            <a:pPr eaLnBrk="1" hangingPunct="1">
              <a:buFont typeface="Wingdings" pitchFamily="2" charset="2"/>
              <a:buChar char="v"/>
            </a:pPr>
            <a:r>
              <a:rPr lang="ru-RU" sz="1800" i="1" dirty="0" smtClean="0">
                <a:solidFill>
                  <a:schemeClr val="tx2"/>
                </a:solidFill>
              </a:rPr>
              <a:t>В современном вышивании крестом основой вышивки является </a:t>
            </a:r>
            <a:r>
              <a:rPr lang="ru-RU" sz="1800" b="1" i="1" dirty="0" smtClean="0">
                <a:solidFill>
                  <a:schemeClr val="tx2"/>
                </a:solidFill>
              </a:rPr>
              <a:t>канва. </a:t>
            </a:r>
            <a:r>
              <a:rPr lang="ru-RU" sz="1800" i="1" dirty="0" smtClean="0">
                <a:solidFill>
                  <a:schemeClr val="tx2"/>
                </a:solidFill>
              </a:rPr>
              <a:t>Это специальным образом выработанное на фабрике полотно, размеченное в клетку таким образом, что каждая клеточка канвы является </a:t>
            </a:r>
            <a:r>
              <a:rPr lang="ru-RU" sz="1800" b="1" i="1" dirty="0" smtClean="0">
                <a:solidFill>
                  <a:schemeClr val="tx2"/>
                </a:solidFill>
              </a:rPr>
              <a:t>местом для нанесения креста </a:t>
            </a:r>
            <a:r>
              <a:rPr lang="ru-RU" sz="1800" i="1" dirty="0" smtClean="0">
                <a:solidFill>
                  <a:schemeClr val="tx2"/>
                </a:solidFill>
              </a:rPr>
              <a:t>нитками. Существует большое разнообразие материалов, из которых производят канву (</a:t>
            </a:r>
            <a:r>
              <a:rPr lang="ru-RU" sz="1800" b="1" i="1" dirty="0" smtClean="0">
                <a:solidFill>
                  <a:schemeClr val="tx2"/>
                </a:solidFill>
              </a:rPr>
              <a:t>шёлк, лён, хлопок, смеси и даже пластик), </a:t>
            </a:r>
            <a:r>
              <a:rPr lang="ru-RU" sz="1800" i="1" dirty="0" smtClean="0">
                <a:solidFill>
                  <a:schemeClr val="tx2"/>
                </a:solidFill>
              </a:rPr>
              <a:t>но главный ее показатель — </a:t>
            </a:r>
            <a:r>
              <a:rPr lang="ru-RU" sz="1800" b="1" i="1" dirty="0" smtClean="0">
                <a:solidFill>
                  <a:schemeClr val="tx2"/>
                </a:solidFill>
              </a:rPr>
              <a:t>размерность канвы</a:t>
            </a:r>
            <a:r>
              <a:rPr lang="ru-RU" sz="1800" i="1" dirty="0" smtClean="0">
                <a:solidFill>
                  <a:schemeClr val="tx2"/>
                </a:solidFill>
              </a:rPr>
              <a:t>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v"/>
            </a:pPr>
            <a:r>
              <a:rPr lang="ru-RU" sz="1800" b="1" i="1" dirty="0" smtClean="0">
                <a:solidFill>
                  <a:schemeClr val="tx2"/>
                </a:solidFill>
              </a:rPr>
              <a:t>Накладная канва </a:t>
            </a:r>
            <a:r>
              <a:rPr lang="ru-RU" sz="1800" i="1" dirty="0" smtClean="0">
                <a:solidFill>
                  <a:schemeClr val="tx2"/>
                </a:solidFill>
              </a:rPr>
              <a:t>— это канва, предназначенная для вышивания на ткани, не имеющей равномерного переплетения.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v"/>
            </a:pPr>
            <a:r>
              <a:rPr lang="ru-RU" sz="1800" i="1" dirty="0" smtClean="0">
                <a:solidFill>
                  <a:schemeClr val="tx2"/>
                </a:solidFill>
              </a:rPr>
              <a:t> Так же для вышивания на ткани существует </a:t>
            </a:r>
            <a:r>
              <a:rPr lang="ru-RU" sz="1800" b="1" i="1" dirty="0" err="1" smtClean="0">
                <a:solidFill>
                  <a:schemeClr val="tx2"/>
                </a:solidFill>
              </a:rPr>
              <a:t>водорастворимая</a:t>
            </a:r>
            <a:r>
              <a:rPr lang="ru-RU" sz="1800" b="1" i="1" dirty="0" smtClean="0">
                <a:solidFill>
                  <a:schemeClr val="tx2"/>
                </a:solidFill>
              </a:rPr>
              <a:t> канва. </a:t>
            </a:r>
            <a:r>
              <a:rPr lang="ru-RU" sz="1800" i="1" dirty="0" smtClean="0">
                <a:solidFill>
                  <a:schemeClr val="tx2"/>
                </a:solidFill>
              </a:rPr>
              <a:t>После окончания вышивки ее достаточно опустить в теплую воду и она растворится.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v"/>
            </a:pPr>
            <a:r>
              <a:rPr lang="ru-RU" sz="1800" i="1" dirty="0" smtClean="0">
                <a:solidFill>
                  <a:schemeClr val="tx2"/>
                </a:solidFill>
              </a:rPr>
              <a:t>В некоторых вышивальных наборах производитель наносит на канву рисунок, который впоследствии заполняется вышитым крестом. Такую технику называют </a:t>
            </a:r>
            <a:r>
              <a:rPr lang="ru-RU" sz="1800" b="1" i="1" dirty="0" smtClean="0">
                <a:solidFill>
                  <a:schemeClr val="tx2"/>
                </a:solidFill>
              </a:rPr>
              <a:t>«печатный крест».</a:t>
            </a:r>
            <a:endParaRPr lang="ru-RU" sz="1800" i="1" dirty="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Char char="v"/>
            </a:pPr>
            <a:r>
              <a:rPr lang="ru-RU" sz="1800" i="1" dirty="0" smtClean="0">
                <a:solidFill>
                  <a:schemeClr val="tx2"/>
                </a:solidFill>
              </a:rPr>
              <a:t> Если на канве рисунок не обозначен, то это техника называется  «</a:t>
            </a:r>
            <a:r>
              <a:rPr lang="ru-RU" sz="1800" b="1" i="1" dirty="0" smtClean="0">
                <a:solidFill>
                  <a:schemeClr val="tx2"/>
                </a:solidFill>
              </a:rPr>
              <a:t>счётным крестом»</a:t>
            </a:r>
            <a:r>
              <a:rPr lang="ru-RU" sz="1800" i="1" dirty="0" smtClean="0">
                <a:solidFill>
                  <a:schemeClr val="tx2"/>
                </a:solidFill>
              </a:rPr>
              <a:t> (вышивальщице приходится самой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ru-RU" sz="1800" i="1" dirty="0" smtClean="0">
                <a:solidFill>
                  <a:schemeClr val="tx2"/>
                </a:solidFill>
              </a:rPr>
              <a:t>                           отсчитывать количество крестиков).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v"/>
            </a:pPr>
            <a:endParaRPr lang="ru-RU" sz="2000" i="1" dirty="0" smtClean="0">
              <a:solidFill>
                <a:schemeClr val="tx2"/>
              </a:solidFill>
            </a:endParaRPr>
          </a:p>
          <a:p>
            <a:pPr eaLnBrk="1" hangingPunct="1">
              <a:buFont typeface="Wingdings 3" pitchFamily="18" charset="2"/>
              <a:buNone/>
            </a:pPr>
            <a:endParaRPr lang="ru-RU" sz="2200" i="1" dirty="0" smtClean="0">
              <a:solidFill>
                <a:schemeClr val="tx2"/>
              </a:solidFill>
            </a:endParaRPr>
          </a:p>
          <a:p>
            <a:pPr eaLnBrk="1" hangingPunct="1">
              <a:buFont typeface="Wingdings 3" pitchFamily="18" charset="2"/>
              <a:buNone/>
            </a:pPr>
            <a:endParaRPr lang="ru-RU" sz="2800" i="1" dirty="0" smtClean="0">
              <a:solidFill>
                <a:schemeClr val="tx2"/>
              </a:solidFill>
            </a:endParaRPr>
          </a:p>
          <a:p>
            <a:pPr eaLnBrk="1" hangingPunct="1">
              <a:buFont typeface="Wingdings 3" pitchFamily="18" charset="2"/>
              <a:buNone/>
            </a:pPr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1"/>
            <a:ext cx="2571736" cy="642917"/>
          </a:xfrm>
        </p:spPr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i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Cambria" pitchFamily="18" charset="0"/>
              </a:rPr>
              <a:t>Канва</a:t>
            </a:r>
            <a:endParaRPr lang="ru-RU" sz="4000" i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Cambria" pitchFamily="18" charset="0"/>
            </a:endParaRPr>
          </a:p>
        </p:txBody>
      </p:sp>
      <p:pic>
        <p:nvPicPr>
          <p:cNvPr id="5" name="Picture 5" descr="Картинка 64 из 12720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4643446"/>
            <a:ext cx="1714512" cy="1745036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7" descr="Картинка 2 из 127209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85720" y="2643182"/>
            <a:ext cx="1785950" cy="178595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33" descr="aida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714356"/>
            <a:ext cx="1797050" cy="1643074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88" y="714375"/>
            <a:ext cx="8229600" cy="4525963"/>
          </a:xfrm>
        </p:spPr>
        <p:txBody>
          <a:bodyPr/>
          <a:lstStyle/>
          <a:p>
            <a:pPr eaLnBrk="1" hangingPunct="1">
              <a:buFont typeface="Wingdings" pitchFamily="2" charset="2"/>
              <a:buChar char="v"/>
            </a:pPr>
            <a:r>
              <a:rPr lang="ru-RU" sz="2400" b="1" i="1" smtClean="0">
                <a:solidFill>
                  <a:schemeClr val="tx2"/>
                </a:solidFill>
                <a:latin typeface="Cambria" pitchFamily="18" charset="0"/>
              </a:rPr>
              <a:t> «Традиционный метод»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z="2000" i="1" smtClean="0">
                <a:solidFill>
                  <a:schemeClr val="tx2"/>
                </a:solidFill>
              </a:rPr>
              <a:t>  Вы заканчиваете предыдущий крестик и начинаете    следующий.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3" y="-285776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i="1" dirty="0" smtClean="0">
                <a:latin typeface="Cambria" pitchFamily="18" charset="0"/>
              </a:rPr>
              <a:t>      Методы  вышивания  крестом:</a:t>
            </a:r>
            <a:endParaRPr lang="ru-RU" sz="3600" i="1" dirty="0">
              <a:latin typeface="Cambria" pitchFamily="18" charset="0"/>
            </a:endParaRPr>
          </a:p>
        </p:txBody>
      </p:sp>
      <p:pic>
        <p:nvPicPr>
          <p:cNvPr id="4" name="Рисунок 3" descr="Основные методы вышивки крестом. Традиционный метод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88" y="1714500"/>
            <a:ext cx="271462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57188" y="2428875"/>
            <a:ext cx="850106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400" b="1" i="1" dirty="0">
                <a:solidFill>
                  <a:schemeClr val="tx2"/>
                </a:solidFill>
                <a:latin typeface="Cambria" pitchFamily="18" charset="0"/>
              </a:rPr>
              <a:t>  «Датский метод»</a:t>
            </a:r>
          </a:p>
          <a:p>
            <a:r>
              <a:rPr lang="ru-RU" i="1" dirty="0">
                <a:solidFill>
                  <a:schemeClr val="tx2"/>
                </a:solidFill>
                <a:latin typeface="Lucida Sans Unicode" pitchFamily="34" charset="0"/>
              </a:rPr>
              <a:t>  Сначала вышиваете половину крестика и заканчиваете крестики по        мере того, как возвращаетесь . </a:t>
            </a:r>
          </a:p>
        </p:txBody>
      </p:sp>
      <p:pic>
        <p:nvPicPr>
          <p:cNvPr id="6" name="Рисунок 4" descr="Основные методы вышивки крестом. Датский метод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38" y="3429000"/>
            <a:ext cx="35718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357188" y="4214813"/>
            <a:ext cx="8358187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i="1">
                <a:solidFill>
                  <a:schemeClr val="tx2"/>
                </a:solidFill>
                <a:latin typeface="Lucida Sans Unicode" pitchFamily="34" charset="0"/>
              </a:rPr>
              <a:t>   В большинстве случаев используются оба метода.</a:t>
            </a:r>
          </a:p>
          <a:p>
            <a:pPr>
              <a:buFont typeface="Wingdings" pitchFamily="2" charset="2"/>
              <a:buChar char="v"/>
            </a:pPr>
            <a:r>
              <a:rPr lang="ru-RU" i="1">
                <a:solidFill>
                  <a:schemeClr val="tx2"/>
                </a:solidFill>
                <a:latin typeface="Lucida Sans Unicode" pitchFamily="34" charset="0"/>
              </a:rPr>
              <a:t>   Например,  </a:t>
            </a:r>
            <a:r>
              <a:rPr lang="ru-RU" sz="2000" b="1" i="1">
                <a:solidFill>
                  <a:schemeClr val="tx2"/>
                </a:solidFill>
                <a:latin typeface="Lucida Sans Unicode" pitchFamily="34" charset="0"/>
              </a:rPr>
              <a:t>«датский метод» </a:t>
            </a:r>
            <a:r>
              <a:rPr lang="ru-RU" i="1">
                <a:solidFill>
                  <a:schemeClr val="tx2"/>
                </a:solidFill>
                <a:latin typeface="Lucida Sans Unicode" pitchFamily="34" charset="0"/>
              </a:rPr>
              <a:t>для большинства стежков и</a:t>
            </a:r>
          </a:p>
          <a:p>
            <a:r>
              <a:rPr lang="ru-RU" sz="2000" b="1" i="1">
                <a:solidFill>
                  <a:schemeClr val="tx2"/>
                </a:solidFill>
                <a:latin typeface="Lucida Sans Unicode" pitchFamily="34" charset="0"/>
              </a:rPr>
              <a:t>     «традиционный» </a:t>
            </a:r>
            <a:r>
              <a:rPr lang="ru-RU" i="1">
                <a:solidFill>
                  <a:schemeClr val="tx2"/>
                </a:solidFill>
                <a:latin typeface="Lucida Sans Unicode" pitchFamily="34" charset="0"/>
              </a:rPr>
              <a:t>- для изолированных крестиков .</a:t>
            </a:r>
          </a:p>
          <a:p>
            <a:endParaRPr lang="ru-RU" i="1">
              <a:solidFill>
                <a:schemeClr val="tx2"/>
              </a:solidFill>
              <a:latin typeface="Lucida Sans Unicode" pitchFamily="34" charset="0"/>
            </a:endParaRPr>
          </a:p>
          <a:p>
            <a:r>
              <a:rPr lang="ru-RU" sz="2000" i="1">
                <a:solidFill>
                  <a:schemeClr val="tx2"/>
                </a:solidFill>
                <a:latin typeface="Candara" pitchFamily="34" charset="0"/>
              </a:rPr>
              <a:t> </a:t>
            </a:r>
            <a:r>
              <a:rPr lang="ru-RU" sz="2000" b="1" i="1">
                <a:solidFill>
                  <a:schemeClr val="tx2"/>
                </a:solidFill>
                <a:latin typeface="Candara" pitchFamily="34" charset="0"/>
              </a:rPr>
              <a:t>Выбирайте тот способ, который вам больше всего нравится.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Содержимое 1"/>
          <p:cNvSpPr>
            <a:spLocks noGrp="1"/>
          </p:cNvSpPr>
          <p:nvPr>
            <p:ph idx="1"/>
          </p:nvPr>
        </p:nvSpPr>
        <p:spPr>
          <a:xfrm>
            <a:off x="285720" y="714356"/>
            <a:ext cx="8643998" cy="4214842"/>
          </a:xfrm>
        </p:spPr>
        <p:txBody>
          <a:bodyPr/>
          <a:lstStyle/>
          <a:p>
            <a:pPr eaLnBrk="1" hangingPunct="1">
              <a:buFont typeface="Wingdings 3" pitchFamily="18" charset="2"/>
              <a:buNone/>
            </a:pPr>
            <a:r>
              <a:rPr lang="ru-RU" b="1" dirty="0" smtClean="0">
                <a:latin typeface="Candara" pitchFamily="34" charset="0"/>
              </a:rPr>
              <a:t>Во время работы                           </a:t>
            </a:r>
            <a:r>
              <a:rPr lang="ru-RU" b="1" dirty="0" smtClean="0">
                <a:latin typeface="Cambria" pitchFamily="18" charset="0"/>
              </a:rPr>
              <a:t>По окончании работы</a:t>
            </a:r>
            <a:endParaRPr lang="ru-RU" dirty="0" smtClean="0"/>
          </a:p>
          <a:p>
            <a:pPr eaLnBrk="1" hangingPunct="1">
              <a:buFont typeface="Wingdings" pitchFamily="2" charset="2"/>
              <a:buChar char="Ø"/>
            </a:pPr>
            <a:r>
              <a:rPr lang="ru-RU" sz="1600" dirty="0" smtClean="0">
                <a:latin typeface="Cambria" pitchFamily="18" charset="0"/>
              </a:rPr>
              <a:t>Будьте  внимательны!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1600" dirty="0" smtClean="0">
                <a:latin typeface="Cambria" pitchFamily="18" charset="0"/>
              </a:rPr>
              <a:t>Свет должен падать с левой стороны.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1600" dirty="0" smtClean="0">
                <a:latin typeface="Cambria" pitchFamily="18" charset="0"/>
              </a:rPr>
              <a:t>Во время работы следим за положением </a:t>
            </a:r>
          </a:p>
          <a:p>
            <a:pPr eaLnBrk="1" hangingPunct="1">
              <a:buNone/>
            </a:pPr>
            <a:r>
              <a:rPr lang="ru-RU" sz="1600" dirty="0" smtClean="0">
                <a:latin typeface="Cambria" pitchFamily="18" charset="0"/>
              </a:rPr>
              <a:t>корпуса, немного наклонен вперед, не </a:t>
            </a:r>
          </a:p>
          <a:p>
            <a:pPr eaLnBrk="1" hangingPunct="1">
              <a:buNone/>
            </a:pPr>
            <a:r>
              <a:rPr lang="ru-RU" sz="1600" dirty="0" smtClean="0">
                <a:latin typeface="Cambria" pitchFamily="18" charset="0"/>
              </a:rPr>
              <a:t>сутулимся,  не склонять  низко голову.</a:t>
            </a:r>
          </a:p>
          <a:p>
            <a:pPr eaLnBrk="1" hangingPunct="1"/>
            <a:r>
              <a:rPr lang="ru-RU" sz="1600" dirty="0" smtClean="0">
                <a:latin typeface="Cambria" pitchFamily="18" charset="0"/>
              </a:rPr>
              <a:t>Расстояние между глазами и работой не должно </a:t>
            </a:r>
          </a:p>
          <a:p>
            <a:pPr eaLnBrk="1" hangingPunct="1">
              <a:buNone/>
            </a:pPr>
            <a:r>
              <a:rPr lang="ru-RU" sz="1600" dirty="0" smtClean="0">
                <a:latin typeface="Cambria" pitchFamily="18" charset="0"/>
              </a:rPr>
              <a:t>превышать 25-30 см.</a:t>
            </a:r>
          </a:p>
          <a:p>
            <a:pPr eaLnBrk="1" hangingPunct="1"/>
            <a:r>
              <a:rPr lang="ru-RU" sz="1600" dirty="0" smtClean="0">
                <a:latin typeface="Cambria" pitchFamily="18" charset="0"/>
              </a:rPr>
              <a:t>Стул пододвинут так, чтобы можно было </a:t>
            </a:r>
          </a:p>
          <a:p>
            <a:pPr eaLnBrk="1" hangingPunct="1">
              <a:buNone/>
            </a:pPr>
            <a:r>
              <a:rPr lang="ru-RU" sz="1600" dirty="0" smtClean="0">
                <a:latin typeface="Cambria" pitchFamily="18" charset="0"/>
              </a:rPr>
              <a:t>опираться на его спинку.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1600" dirty="0" smtClean="0">
                <a:latin typeface="Cambria" pitchFamily="18" charset="0"/>
              </a:rPr>
              <a:t>Наперсток надевается на средний палец </a:t>
            </a:r>
          </a:p>
          <a:p>
            <a:pPr eaLnBrk="1" hangingPunct="1">
              <a:buNone/>
            </a:pPr>
            <a:r>
              <a:rPr lang="ru-RU" sz="1600" dirty="0" smtClean="0">
                <a:latin typeface="Cambria" pitchFamily="18" charset="0"/>
              </a:rPr>
              <a:t>правой руки.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1600" dirty="0" smtClean="0">
                <a:latin typeface="Cambria" pitchFamily="18" charset="0"/>
              </a:rPr>
              <a:t> Иглы и булавки  хранить в игольнице.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1600" dirty="0" smtClean="0">
                <a:latin typeface="Cambria" pitchFamily="18" charset="0"/>
              </a:rPr>
              <a:t>Ножницы следует передавать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z="1600" dirty="0" smtClean="0">
                <a:latin typeface="Cambria" pitchFamily="18" charset="0"/>
              </a:rPr>
              <a:t>     за сомкнутые лезвия, кольцами вперед.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1600" dirty="0" smtClean="0">
                <a:latin typeface="Cambria" pitchFamily="18" charset="0"/>
              </a:rPr>
              <a:t>Сосчитать иглы до работы в игольнице .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1600" dirty="0" smtClean="0">
                <a:latin typeface="Cambria" pitchFamily="18" charset="0"/>
              </a:rPr>
              <a:t>Инструменты и приспособления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z="1600" dirty="0" smtClean="0">
                <a:latin typeface="Cambria" pitchFamily="18" charset="0"/>
              </a:rPr>
              <a:t>     хранить в специальном месте.</a:t>
            </a:r>
          </a:p>
          <a:p>
            <a:r>
              <a:rPr lang="ru-RU" sz="1600" dirty="0" smtClean="0">
                <a:latin typeface="Cambria" pitchFamily="18" charset="0"/>
              </a:rPr>
              <a:t> Не пользоваться ржавыми или кривыми иглами.</a:t>
            </a:r>
            <a:endParaRPr lang="ru-RU" sz="1600" dirty="0">
              <a:latin typeface="Cambria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42918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</a:rPr>
              <a:t>Техника безопасной работы</a:t>
            </a:r>
            <a:endParaRPr lang="ru-RU" sz="4400" i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" pitchFamily="18" charset="0"/>
            </a:endParaRPr>
          </a:p>
        </p:txBody>
      </p:sp>
      <p:sp>
        <p:nvSpPr>
          <p:cNvPr id="37891" name="TextBox 3"/>
          <p:cNvSpPr txBox="1">
            <a:spLocks noChangeArrowheads="1"/>
          </p:cNvSpPr>
          <p:nvPr/>
        </p:nvSpPr>
        <p:spPr bwMode="auto">
          <a:xfrm>
            <a:off x="5500693" y="1357299"/>
            <a:ext cx="3286119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1600" dirty="0">
                <a:latin typeface="Cambria" pitchFamily="18" charset="0"/>
              </a:rPr>
              <a:t> Сосчитать количество</a:t>
            </a:r>
          </a:p>
          <a:p>
            <a:r>
              <a:rPr lang="ru-RU" sz="1600" dirty="0">
                <a:latin typeface="Cambria" pitchFamily="18" charset="0"/>
              </a:rPr>
              <a:t>                игл и булавок.</a:t>
            </a:r>
          </a:p>
          <a:p>
            <a:endParaRPr lang="ru-RU" sz="1600" dirty="0">
              <a:latin typeface="Cambria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1600" dirty="0">
                <a:latin typeface="Cambria" pitchFamily="18" charset="0"/>
              </a:rPr>
              <a:t> Убрать своё рабочее место.</a:t>
            </a:r>
          </a:p>
          <a:p>
            <a:pPr>
              <a:buFont typeface="Wingdings" pitchFamily="2" charset="2"/>
              <a:buChar char="Ø"/>
            </a:pPr>
            <a:endParaRPr lang="ru-RU" sz="1600" dirty="0">
              <a:latin typeface="Cambria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1600" dirty="0">
                <a:latin typeface="Cambria" pitchFamily="18" charset="0"/>
              </a:rPr>
              <a:t>  Вышивку  хранить</a:t>
            </a:r>
          </a:p>
          <a:p>
            <a:r>
              <a:rPr lang="ru-RU" sz="1600" dirty="0">
                <a:latin typeface="Cambria" pitchFamily="18" charset="0"/>
              </a:rPr>
              <a:t>                в прозрачном файле.</a:t>
            </a:r>
          </a:p>
          <a:p>
            <a:endParaRPr lang="ru-RU" sz="1600" dirty="0">
              <a:latin typeface="Cambria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1600" dirty="0">
                <a:latin typeface="Cambria" pitchFamily="18" charset="0"/>
              </a:rPr>
              <a:t>  Нитки аккуратно сложить,</a:t>
            </a:r>
          </a:p>
          <a:p>
            <a:r>
              <a:rPr lang="ru-RU" sz="1600" dirty="0">
                <a:latin typeface="Cambria" pitchFamily="18" charset="0"/>
              </a:rPr>
              <a:t>                    или смотать.</a:t>
            </a:r>
          </a:p>
          <a:p>
            <a:endParaRPr lang="ru-RU" sz="1600" dirty="0">
              <a:latin typeface="Cambria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1600" dirty="0">
                <a:latin typeface="Cambria" pitchFamily="18" charset="0"/>
              </a:rPr>
              <a:t>   Ножницы убрать в  чехол.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37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37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500"/>
                                        <p:tgtEl>
                                          <p:spTgt spid="378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500"/>
                                        <p:tgtEl>
                                          <p:spTgt spid="37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500"/>
                                        <p:tgtEl>
                                          <p:spTgt spid="378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500"/>
                                        <p:tgtEl>
                                          <p:spTgt spid="378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500"/>
                                        <p:tgtEl>
                                          <p:spTgt spid="378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500"/>
                                        <p:tgtEl>
                                          <p:spTgt spid="378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500"/>
                                        <p:tgtEl>
                                          <p:spTgt spid="378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4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3788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500"/>
                                        <p:tgtEl>
                                          <p:spTgt spid="3788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7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500"/>
                                        <p:tgtEl>
                                          <p:spTgt spid="3788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8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500"/>
                                        <p:tgtEl>
                                          <p:spTgt spid="3788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500"/>
                                        <p:tgtEl>
                                          <p:spTgt spid="3788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1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500"/>
                                        <p:tgtEl>
                                          <p:spTgt spid="3788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3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500"/>
                                        <p:tgtEl>
                                          <p:spTgt spid="3788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4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500"/>
                                        <p:tgtEl>
                                          <p:spTgt spid="3788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6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500"/>
                                        <p:tgtEl>
                                          <p:spTgt spid="3788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7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500"/>
                                        <p:tgtEl>
                                          <p:spTgt spid="3788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90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 build="p"/>
      <p:bldP spid="3" grpId="0"/>
      <p:bldP spid="3789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z="2800" b="1" i="1" dirty="0" smtClean="0">
                <a:latin typeface="Cambria" pitchFamily="18" charset="0"/>
              </a:rPr>
              <a:t>Перед вами  лежит лоскутик канвы, игла и нить мулине.</a:t>
            </a:r>
          </a:p>
          <a:p>
            <a:pPr eaLnBrk="1" hangingPunct="1"/>
            <a:r>
              <a:rPr lang="ru-RU" sz="2800" b="1" i="1" dirty="0" smtClean="0">
                <a:latin typeface="Cambria" pitchFamily="18" charset="0"/>
              </a:rPr>
              <a:t>Соблюдая технику безопасности, прошу вас попробовать вышить один из видов креста по схеме.</a:t>
            </a:r>
          </a:p>
          <a:p>
            <a:pPr eaLnBrk="1" hangingPunct="1">
              <a:buNone/>
            </a:pPr>
            <a:r>
              <a:rPr lang="ru-RU" sz="2800" b="1" i="1" dirty="0" smtClean="0">
                <a:latin typeface="Cambria" pitchFamily="18" charset="0"/>
              </a:rPr>
              <a:t>                 </a:t>
            </a:r>
          </a:p>
          <a:p>
            <a:pPr eaLnBrk="1" hangingPunct="1">
              <a:buNone/>
            </a:pPr>
            <a:endParaRPr lang="ru-RU" sz="2800" b="1" i="1" dirty="0" smtClean="0">
              <a:latin typeface="Cambria" pitchFamily="18" charset="0"/>
            </a:endParaRPr>
          </a:p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dirty="0" smtClean="0">
                <a:latin typeface="Cambria" pitchFamily="18" charset="0"/>
              </a:rPr>
              <a:t>Практические  упражнения</a:t>
            </a:r>
            <a:endParaRPr lang="ru-RU" sz="4400" dirty="0">
              <a:latin typeface="Cambria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0"/>
                                        <p:tgtEl>
                                          <p:spTgt spid="38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0"/>
                                        <p:tgtEl>
                                          <p:spTgt spid="389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0"/>
                                        <p:tgtEl>
                                          <p:spTgt spid="389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3" grpId="0" build="p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63"/>
          <p:cNvSpPr>
            <a:spLocks noChangeArrowheads="1"/>
          </p:cNvSpPr>
          <p:nvPr/>
        </p:nvSpPr>
        <p:spPr bwMode="auto">
          <a:xfrm>
            <a:off x="1676400" y="914400"/>
            <a:ext cx="6096000" cy="5181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15522" name="Group 162"/>
          <p:cNvGraphicFramePr>
            <a:graphicFrameLocks noGrp="1"/>
          </p:cNvGraphicFramePr>
          <p:nvPr/>
        </p:nvGraphicFramePr>
        <p:xfrm>
          <a:off x="1676400" y="901700"/>
          <a:ext cx="6096000" cy="5200015"/>
        </p:xfrm>
        <a:graphic>
          <a:graphicData uri="http://schemas.openxmlformats.org/drawingml/2006/table">
            <a:tbl>
              <a:tblPr/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6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490" name="Oval 130"/>
          <p:cNvSpPr>
            <a:spLocks noChangeArrowheads="1"/>
          </p:cNvSpPr>
          <p:nvPr/>
        </p:nvSpPr>
        <p:spPr bwMode="auto">
          <a:xfrm>
            <a:off x="3505200" y="39624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491" name="Line 131"/>
          <p:cNvSpPr>
            <a:spLocks noChangeShapeType="1"/>
          </p:cNvSpPr>
          <p:nvPr/>
        </p:nvSpPr>
        <p:spPr bwMode="auto">
          <a:xfrm flipV="1">
            <a:off x="3505200" y="3505200"/>
            <a:ext cx="609600" cy="533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492" name="Line 132"/>
          <p:cNvSpPr>
            <a:spLocks noChangeShapeType="1"/>
          </p:cNvSpPr>
          <p:nvPr/>
        </p:nvSpPr>
        <p:spPr bwMode="auto">
          <a:xfrm flipV="1">
            <a:off x="4114800" y="3505200"/>
            <a:ext cx="609600" cy="533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493" name="Line 133"/>
          <p:cNvSpPr>
            <a:spLocks noChangeShapeType="1"/>
          </p:cNvSpPr>
          <p:nvPr/>
        </p:nvSpPr>
        <p:spPr bwMode="auto">
          <a:xfrm flipV="1">
            <a:off x="4724400" y="3505200"/>
            <a:ext cx="609600" cy="533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496" name="Line 136"/>
          <p:cNvSpPr>
            <a:spLocks noChangeShapeType="1"/>
          </p:cNvSpPr>
          <p:nvPr/>
        </p:nvSpPr>
        <p:spPr bwMode="auto">
          <a:xfrm>
            <a:off x="5334000" y="3581400"/>
            <a:ext cx="0" cy="4572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497" name="Line 137"/>
          <p:cNvSpPr>
            <a:spLocks noChangeShapeType="1"/>
          </p:cNvSpPr>
          <p:nvPr/>
        </p:nvSpPr>
        <p:spPr bwMode="auto">
          <a:xfrm>
            <a:off x="4724400" y="3581400"/>
            <a:ext cx="0" cy="4572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498" name="Line 138"/>
          <p:cNvSpPr>
            <a:spLocks noChangeShapeType="1"/>
          </p:cNvSpPr>
          <p:nvPr/>
        </p:nvSpPr>
        <p:spPr bwMode="auto">
          <a:xfrm>
            <a:off x="4114800" y="3581400"/>
            <a:ext cx="0" cy="4572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501" name="Line 141"/>
          <p:cNvSpPr>
            <a:spLocks noChangeShapeType="1"/>
          </p:cNvSpPr>
          <p:nvPr/>
        </p:nvSpPr>
        <p:spPr bwMode="auto">
          <a:xfrm flipH="1" flipV="1">
            <a:off x="4724400" y="3505200"/>
            <a:ext cx="609600" cy="5334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502" name="Line 142"/>
          <p:cNvSpPr>
            <a:spLocks noChangeShapeType="1"/>
          </p:cNvSpPr>
          <p:nvPr/>
        </p:nvSpPr>
        <p:spPr bwMode="auto">
          <a:xfrm flipH="1" flipV="1">
            <a:off x="4114800" y="3505200"/>
            <a:ext cx="609600" cy="5334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503" name="Line 143"/>
          <p:cNvSpPr>
            <a:spLocks noChangeShapeType="1"/>
          </p:cNvSpPr>
          <p:nvPr/>
        </p:nvSpPr>
        <p:spPr bwMode="auto">
          <a:xfrm flipH="1" flipV="1">
            <a:off x="3505200" y="3505200"/>
            <a:ext cx="609600" cy="5334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504" name="Line 144"/>
          <p:cNvSpPr>
            <a:spLocks noChangeShapeType="1"/>
          </p:cNvSpPr>
          <p:nvPr/>
        </p:nvSpPr>
        <p:spPr bwMode="auto">
          <a:xfrm>
            <a:off x="3505200" y="3505200"/>
            <a:ext cx="0" cy="10668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505" name="Line 145"/>
          <p:cNvSpPr>
            <a:spLocks noChangeShapeType="1"/>
          </p:cNvSpPr>
          <p:nvPr/>
        </p:nvSpPr>
        <p:spPr bwMode="auto">
          <a:xfrm flipV="1">
            <a:off x="3505200" y="4038600"/>
            <a:ext cx="60960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071670" y="285728"/>
            <a:ext cx="576631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400" b="1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Этапы выполнения крестика</a:t>
            </a:r>
            <a:r>
              <a:rPr lang="ru-RU" b="1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: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5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5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5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5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5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5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90" grpId="0" animBg="1"/>
      <p:bldP spid="15491" grpId="0" animBg="1"/>
      <p:bldP spid="15492" grpId="0" animBg="1"/>
      <p:bldP spid="15493" grpId="0" animBg="1"/>
      <p:bldP spid="15496" grpId="0" animBg="1"/>
      <p:bldP spid="15497" grpId="0" animBg="1"/>
      <p:bldP spid="15498" grpId="0" animBg="1"/>
      <p:bldP spid="15501" grpId="0" animBg="1"/>
      <p:bldP spid="15502" grpId="0" animBg="1"/>
      <p:bldP spid="15503" grpId="0" animBg="1"/>
      <p:bldP spid="15504" grpId="0" animBg="1"/>
      <p:bldP spid="15505" grpId="0" animBg="1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53"/>
          <p:cNvSpPr>
            <a:spLocks noChangeArrowheads="1"/>
          </p:cNvSpPr>
          <p:nvPr/>
        </p:nvSpPr>
        <p:spPr bwMode="auto">
          <a:xfrm>
            <a:off x="1676400" y="762000"/>
            <a:ext cx="6096000" cy="5181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17549" name="Group 141"/>
          <p:cNvGraphicFramePr>
            <a:graphicFrameLocks noGrp="1"/>
          </p:cNvGraphicFramePr>
          <p:nvPr/>
        </p:nvGraphicFramePr>
        <p:xfrm>
          <a:off x="1676400" y="762000"/>
          <a:ext cx="6096000" cy="5181600"/>
        </p:xfrm>
        <a:graphic>
          <a:graphicData uri="http://schemas.openxmlformats.org/drawingml/2006/table">
            <a:tbl>
              <a:tblPr/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538" name="Oval 130"/>
          <p:cNvSpPr>
            <a:spLocks noChangeArrowheads="1"/>
          </p:cNvSpPr>
          <p:nvPr/>
        </p:nvSpPr>
        <p:spPr bwMode="auto">
          <a:xfrm>
            <a:off x="4114800" y="17526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539" name="Line 131"/>
          <p:cNvSpPr>
            <a:spLocks noChangeShapeType="1"/>
          </p:cNvSpPr>
          <p:nvPr/>
        </p:nvSpPr>
        <p:spPr bwMode="auto">
          <a:xfrm flipV="1">
            <a:off x="4114800" y="1295400"/>
            <a:ext cx="60960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540" name="Line 132"/>
          <p:cNvSpPr>
            <a:spLocks noChangeShapeType="1"/>
          </p:cNvSpPr>
          <p:nvPr/>
        </p:nvSpPr>
        <p:spPr bwMode="auto">
          <a:xfrm>
            <a:off x="4724400" y="1295400"/>
            <a:ext cx="0" cy="4572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541" name="Line 133"/>
          <p:cNvSpPr>
            <a:spLocks noChangeShapeType="1"/>
          </p:cNvSpPr>
          <p:nvPr/>
        </p:nvSpPr>
        <p:spPr bwMode="auto">
          <a:xfrm flipH="1" flipV="1">
            <a:off x="4114800" y="1295400"/>
            <a:ext cx="609600" cy="4572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542" name="Line 134"/>
          <p:cNvSpPr>
            <a:spLocks noChangeShapeType="1"/>
          </p:cNvSpPr>
          <p:nvPr/>
        </p:nvSpPr>
        <p:spPr bwMode="auto">
          <a:xfrm>
            <a:off x="4114800" y="1295400"/>
            <a:ext cx="0" cy="9906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544" name="Line 136"/>
          <p:cNvSpPr>
            <a:spLocks noChangeShapeType="1"/>
          </p:cNvSpPr>
          <p:nvPr/>
        </p:nvSpPr>
        <p:spPr bwMode="auto">
          <a:xfrm>
            <a:off x="4724400" y="1828800"/>
            <a:ext cx="0" cy="4572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545" name="Line 137"/>
          <p:cNvSpPr>
            <a:spLocks noChangeShapeType="1"/>
          </p:cNvSpPr>
          <p:nvPr/>
        </p:nvSpPr>
        <p:spPr bwMode="auto">
          <a:xfrm flipH="1" flipV="1">
            <a:off x="4114800" y="1828800"/>
            <a:ext cx="609600" cy="4572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546" name="Line 138"/>
          <p:cNvSpPr>
            <a:spLocks noChangeShapeType="1"/>
          </p:cNvSpPr>
          <p:nvPr/>
        </p:nvSpPr>
        <p:spPr bwMode="auto">
          <a:xfrm>
            <a:off x="4114800" y="2362200"/>
            <a:ext cx="0" cy="4572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548" name="Line 140"/>
          <p:cNvSpPr>
            <a:spLocks noChangeShapeType="1"/>
          </p:cNvSpPr>
          <p:nvPr/>
        </p:nvSpPr>
        <p:spPr bwMode="auto">
          <a:xfrm>
            <a:off x="4724400" y="2362200"/>
            <a:ext cx="0" cy="4572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551" name="Line 143"/>
          <p:cNvSpPr>
            <a:spLocks noChangeShapeType="1"/>
          </p:cNvSpPr>
          <p:nvPr/>
        </p:nvSpPr>
        <p:spPr bwMode="auto">
          <a:xfrm>
            <a:off x="4114800" y="2895600"/>
            <a:ext cx="0" cy="4572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556" name="Line 148"/>
          <p:cNvSpPr>
            <a:spLocks noChangeShapeType="1"/>
          </p:cNvSpPr>
          <p:nvPr/>
        </p:nvSpPr>
        <p:spPr bwMode="auto">
          <a:xfrm flipV="1">
            <a:off x="4114800" y="1752600"/>
            <a:ext cx="609600" cy="533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557" name="Line 149"/>
          <p:cNvSpPr>
            <a:spLocks noChangeShapeType="1"/>
          </p:cNvSpPr>
          <p:nvPr/>
        </p:nvSpPr>
        <p:spPr bwMode="auto">
          <a:xfrm flipV="1">
            <a:off x="4114800" y="2286000"/>
            <a:ext cx="609600" cy="533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559" name="Line 151"/>
          <p:cNvSpPr>
            <a:spLocks noChangeShapeType="1"/>
          </p:cNvSpPr>
          <p:nvPr/>
        </p:nvSpPr>
        <p:spPr bwMode="auto">
          <a:xfrm>
            <a:off x="4114800" y="2286000"/>
            <a:ext cx="609600" cy="5334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7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7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7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7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7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7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7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7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38" grpId="0" animBg="1"/>
      <p:bldP spid="17539" grpId="0" animBg="1"/>
      <p:bldP spid="17540" grpId="0" animBg="1"/>
      <p:bldP spid="17541" grpId="0" animBg="1"/>
      <p:bldP spid="17542" grpId="0" animBg="1"/>
      <p:bldP spid="17544" grpId="0" animBg="1"/>
      <p:bldP spid="17545" grpId="0" animBg="1"/>
      <p:bldP spid="17546" grpId="0" animBg="1"/>
      <p:bldP spid="17548" grpId="0" animBg="1"/>
      <p:bldP spid="17551" grpId="0" animBg="1"/>
      <p:bldP spid="17556" grpId="0" animBg="1"/>
      <p:bldP spid="17557" grpId="0" animBg="1"/>
      <p:bldP spid="1755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57"/>
          <p:cNvSpPr>
            <a:spLocks noChangeArrowheads="1"/>
          </p:cNvSpPr>
          <p:nvPr/>
        </p:nvSpPr>
        <p:spPr bwMode="auto">
          <a:xfrm>
            <a:off x="1752600" y="838200"/>
            <a:ext cx="6096000" cy="5181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21632" name="Group 128"/>
          <p:cNvGraphicFramePr>
            <a:graphicFrameLocks noGrp="1"/>
          </p:cNvGraphicFramePr>
          <p:nvPr/>
        </p:nvGraphicFramePr>
        <p:xfrm>
          <a:off x="1752600" y="838200"/>
          <a:ext cx="6096000" cy="5181600"/>
        </p:xfrm>
        <a:graphic>
          <a:graphicData uri="http://schemas.openxmlformats.org/drawingml/2006/table">
            <a:tbl>
              <a:tblPr/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633" name="Oval 129"/>
          <p:cNvSpPr>
            <a:spLocks noChangeArrowheads="1"/>
          </p:cNvSpPr>
          <p:nvPr/>
        </p:nvSpPr>
        <p:spPr bwMode="auto">
          <a:xfrm>
            <a:off x="5410200" y="23622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634" name="Line 130"/>
          <p:cNvSpPr>
            <a:spLocks noChangeShapeType="1"/>
          </p:cNvSpPr>
          <p:nvPr/>
        </p:nvSpPr>
        <p:spPr bwMode="auto">
          <a:xfrm flipV="1">
            <a:off x="5410200" y="1905000"/>
            <a:ext cx="60960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635" name="Line 131"/>
          <p:cNvSpPr>
            <a:spLocks noChangeShapeType="1"/>
          </p:cNvSpPr>
          <p:nvPr/>
        </p:nvSpPr>
        <p:spPr bwMode="auto">
          <a:xfrm>
            <a:off x="6019800" y="1905000"/>
            <a:ext cx="0" cy="4572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637" name="Line 133"/>
          <p:cNvSpPr>
            <a:spLocks noChangeShapeType="1"/>
          </p:cNvSpPr>
          <p:nvPr/>
        </p:nvSpPr>
        <p:spPr bwMode="auto">
          <a:xfrm flipH="1" flipV="1">
            <a:off x="5410200" y="1905000"/>
            <a:ext cx="609600" cy="4572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638" name="Line 134"/>
          <p:cNvSpPr>
            <a:spLocks noChangeShapeType="1"/>
          </p:cNvSpPr>
          <p:nvPr/>
        </p:nvSpPr>
        <p:spPr bwMode="auto">
          <a:xfrm flipH="1">
            <a:off x="4800600" y="1905000"/>
            <a:ext cx="609600" cy="9906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640" name="Line 136"/>
          <p:cNvSpPr>
            <a:spLocks noChangeShapeType="1"/>
          </p:cNvSpPr>
          <p:nvPr/>
        </p:nvSpPr>
        <p:spPr bwMode="auto">
          <a:xfrm flipV="1">
            <a:off x="4800600" y="2438400"/>
            <a:ext cx="60960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641" name="Line 137"/>
          <p:cNvSpPr>
            <a:spLocks noChangeShapeType="1"/>
          </p:cNvSpPr>
          <p:nvPr/>
        </p:nvSpPr>
        <p:spPr bwMode="auto">
          <a:xfrm>
            <a:off x="5410200" y="2438400"/>
            <a:ext cx="0" cy="4572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643" name="Line 139"/>
          <p:cNvSpPr>
            <a:spLocks noChangeShapeType="1"/>
          </p:cNvSpPr>
          <p:nvPr/>
        </p:nvSpPr>
        <p:spPr bwMode="auto">
          <a:xfrm flipH="1">
            <a:off x="4191000" y="2438400"/>
            <a:ext cx="609600" cy="9906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644" name="Line 140"/>
          <p:cNvSpPr>
            <a:spLocks noChangeShapeType="1"/>
          </p:cNvSpPr>
          <p:nvPr/>
        </p:nvSpPr>
        <p:spPr bwMode="auto">
          <a:xfrm flipV="1">
            <a:off x="4191000" y="2895600"/>
            <a:ext cx="60960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645" name="Line 141"/>
          <p:cNvSpPr>
            <a:spLocks noChangeShapeType="1"/>
          </p:cNvSpPr>
          <p:nvPr/>
        </p:nvSpPr>
        <p:spPr bwMode="auto">
          <a:xfrm>
            <a:off x="4800600" y="2971800"/>
            <a:ext cx="0" cy="4572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647" name="Oval 143"/>
          <p:cNvSpPr>
            <a:spLocks noChangeArrowheads="1"/>
          </p:cNvSpPr>
          <p:nvPr/>
        </p:nvSpPr>
        <p:spPr bwMode="auto">
          <a:xfrm>
            <a:off x="4724400" y="28956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648" name="Oval 144"/>
          <p:cNvSpPr>
            <a:spLocks noChangeArrowheads="1"/>
          </p:cNvSpPr>
          <p:nvPr/>
        </p:nvSpPr>
        <p:spPr bwMode="auto">
          <a:xfrm>
            <a:off x="4191000" y="33528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649" name="Line 145"/>
          <p:cNvSpPr>
            <a:spLocks noChangeShapeType="1"/>
          </p:cNvSpPr>
          <p:nvPr/>
        </p:nvSpPr>
        <p:spPr bwMode="auto">
          <a:xfrm flipH="1">
            <a:off x="3581400" y="2971800"/>
            <a:ext cx="609600" cy="9906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650" name="Oval 146"/>
          <p:cNvSpPr>
            <a:spLocks noChangeArrowheads="1"/>
          </p:cNvSpPr>
          <p:nvPr/>
        </p:nvSpPr>
        <p:spPr bwMode="auto">
          <a:xfrm>
            <a:off x="3581400" y="38862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659" name="Line 155"/>
          <p:cNvSpPr>
            <a:spLocks noChangeShapeType="1"/>
          </p:cNvSpPr>
          <p:nvPr/>
        </p:nvSpPr>
        <p:spPr bwMode="auto">
          <a:xfrm flipH="1" flipV="1">
            <a:off x="4191000" y="2895600"/>
            <a:ext cx="609600" cy="5334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660" name="Line 156"/>
          <p:cNvSpPr>
            <a:spLocks noChangeShapeType="1"/>
          </p:cNvSpPr>
          <p:nvPr/>
        </p:nvSpPr>
        <p:spPr bwMode="auto">
          <a:xfrm flipH="1" flipV="1">
            <a:off x="4800600" y="2362200"/>
            <a:ext cx="609600" cy="5334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1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1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1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1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1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1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1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1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1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1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1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1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33" grpId="0" animBg="1"/>
      <p:bldP spid="21634" grpId="0" animBg="1"/>
      <p:bldP spid="21635" grpId="0" animBg="1"/>
      <p:bldP spid="21637" grpId="0" animBg="1"/>
      <p:bldP spid="21638" grpId="0" animBg="1"/>
      <p:bldP spid="21640" grpId="0" animBg="1"/>
      <p:bldP spid="21641" grpId="0" animBg="1"/>
      <p:bldP spid="21643" grpId="0" animBg="1"/>
      <p:bldP spid="21644" grpId="0" animBg="1"/>
      <p:bldP spid="21645" grpId="0" animBg="1"/>
      <p:bldP spid="21647" grpId="0" animBg="1"/>
      <p:bldP spid="21648" grpId="0" animBg="1"/>
      <p:bldP spid="21649" grpId="0" animBg="1"/>
      <p:bldP spid="21650" grpId="0" animBg="1"/>
      <p:bldP spid="21659" grpId="0" animBg="1"/>
      <p:bldP spid="2166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2875" y="1643063"/>
            <a:ext cx="3522663" cy="452596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07157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i="1" dirty="0" smtClean="0">
                <a:latin typeface="Candara" pitchFamily="34" charset="0"/>
              </a:rPr>
              <a:t>    </a:t>
            </a:r>
            <a:r>
              <a:rPr lang="ru-RU" sz="4400" i="1" dirty="0" smtClean="0">
                <a:latin typeface="Cambria" pitchFamily="18" charset="0"/>
              </a:rPr>
              <a:t>Виды вышивки крестом:</a:t>
            </a:r>
            <a:endParaRPr lang="ru-RU" sz="4400" dirty="0">
              <a:latin typeface="Cambria" pitchFamily="18" charset="0"/>
            </a:endParaRPr>
          </a:p>
        </p:txBody>
      </p:sp>
      <p:sp>
        <p:nvSpPr>
          <p:cNvPr id="35843" name="Прямоугольник 4"/>
          <p:cNvSpPr>
            <a:spLocks noChangeArrowheads="1"/>
          </p:cNvSpPr>
          <p:nvPr/>
        </p:nvSpPr>
        <p:spPr bwMode="auto">
          <a:xfrm rot="10800000" flipV="1">
            <a:off x="3857625" y="4572000"/>
            <a:ext cx="50006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i="1">
              <a:solidFill>
                <a:schemeClr val="tx2"/>
              </a:solidFill>
              <a:latin typeface="Lucida Sans Unicode" pitchFamily="34" charset="0"/>
            </a:endParaRPr>
          </a:p>
          <a:p>
            <a:r>
              <a:rPr lang="ru-RU" i="1">
                <a:solidFill>
                  <a:schemeClr val="tx2"/>
                </a:solidFill>
                <a:latin typeface="Lucida Sans Unicode" pitchFamily="34" charset="0"/>
              </a:rPr>
              <a:t> </a:t>
            </a:r>
          </a:p>
          <a:p>
            <a:endParaRPr lang="ru-RU" i="1">
              <a:solidFill>
                <a:schemeClr val="tx2"/>
              </a:solidFill>
              <a:latin typeface="Lucida Sans Unicode" pitchFamily="34" charset="0"/>
            </a:endParaRPr>
          </a:p>
          <a:p>
            <a:endParaRPr lang="ru-RU" i="1">
              <a:solidFill>
                <a:schemeClr val="tx2"/>
              </a:solidFill>
              <a:latin typeface="Lucida Sans Unicode" pitchFamily="34" charset="0"/>
            </a:endParaRPr>
          </a:p>
        </p:txBody>
      </p:sp>
      <p:sp>
        <p:nvSpPr>
          <p:cNvPr id="35844" name="Прямоугольник 6"/>
          <p:cNvSpPr>
            <a:spLocks noChangeArrowheads="1"/>
          </p:cNvSpPr>
          <p:nvPr/>
        </p:nvSpPr>
        <p:spPr bwMode="auto">
          <a:xfrm>
            <a:off x="3357563" y="2571750"/>
            <a:ext cx="5786437" cy="235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buFont typeface="Wingdings" pitchFamily="2" charset="2"/>
              <a:buChar char="v"/>
            </a:pPr>
            <a:r>
              <a:rPr lang="ru-RU" b="1" i="1" dirty="0" err="1">
                <a:solidFill>
                  <a:schemeClr val="tx2"/>
                </a:solidFill>
                <a:latin typeface="Lucida Sans Unicode" pitchFamily="34" charset="0"/>
              </a:rPr>
              <a:t>Полукрест</a:t>
            </a:r>
            <a:r>
              <a:rPr lang="ru-RU" i="1" dirty="0">
                <a:solidFill>
                  <a:schemeClr val="tx2"/>
                </a:solidFill>
                <a:latin typeface="Lucida Sans Unicode" pitchFamily="34" charset="0"/>
              </a:rPr>
              <a:t> — первый стежок шитья  обыкновенного крестика (гобеленовый).</a:t>
            </a:r>
          </a:p>
          <a:p>
            <a:r>
              <a:rPr lang="ru-RU" b="1" i="1" dirty="0">
                <a:solidFill>
                  <a:schemeClr val="tx2"/>
                </a:solidFill>
                <a:latin typeface="Lucida Sans Unicode" pitchFamily="34" charset="0"/>
              </a:rPr>
              <a:t>        Простой крест</a:t>
            </a:r>
            <a:r>
              <a:rPr lang="ru-RU" i="1" dirty="0">
                <a:solidFill>
                  <a:schemeClr val="tx2"/>
                </a:solidFill>
                <a:latin typeface="Lucida Sans Unicode" pitchFamily="34" charset="0"/>
              </a:rPr>
              <a:t> . Все верхние стежки</a:t>
            </a:r>
          </a:p>
          <a:p>
            <a:r>
              <a:rPr lang="ru-RU" i="1" dirty="0">
                <a:solidFill>
                  <a:schemeClr val="tx2"/>
                </a:solidFill>
                <a:latin typeface="Lucida Sans Unicode" pitchFamily="34" charset="0"/>
              </a:rPr>
              <a:t>       должны     лежать в одном направлении.</a:t>
            </a:r>
          </a:p>
          <a:p>
            <a:r>
              <a:rPr lang="ru-RU" i="1" dirty="0">
                <a:solidFill>
                  <a:schemeClr val="tx2"/>
                </a:solidFill>
                <a:latin typeface="Lucida Sans Unicode" pitchFamily="34" charset="0"/>
              </a:rPr>
              <a:t>       </a:t>
            </a:r>
          </a:p>
          <a:p>
            <a:r>
              <a:rPr lang="ru-RU" i="1" dirty="0">
                <a:solidFill>
                  <a:schemeClr val="tx2"/>
                </a:solidFill>
                <a:latin typeface="Lucida Sans Unicode" pitchFamily="34" charset="0"/>
              </a:rPr>
              <a:t> </a:t>
            </a:r>
          </a:p>
          <a:p>
            <a:pPr lvl="1"/>
            <a:endParaRPr lang="ru-RU" i="1" dirty="0">
              <a:solidFill>
                <a:schemeClr val="tx2"/>
              </a:solidFill>
              <a:latin typeface="Lucida Sans Unicode" pitchFamily="34" charset="0"/>
            </a:endParaRPr>
          </a:p>
          <a:p>
            <a:pPr lvl="1"/>
            <a:endParaRPr lang="ru-RU" i="1" dirty="0">
              <a:solidFill>
                <a:schemeClr val="tx2"/>
              </a:solidFill>
              <a:latin typeface="Lucida Sans Unicode" pitchFamily="34" charset="0"/>
            </a:endParaRPr>
          </a:p>
        </p:txBody>
      </p:sp>
      <p:sp>
        <p:nvSpPr>
          <p:cNvPr id="35845" name="Прямоугольник 7"/>
          <p:cNvSpPr>
            <a:spLocks noChangeArrowheads="1"/>
          </p:cNvSpPr>
          <p:nvPr/>
        </p:nvSpPr>
        <p:spPr bwMode="auto">
          <a:xfrm>
            <a:off x="3857625" y="1143000"/>
            <a:ext cx="5072063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b="1" i="1" dirty="0">
                <a:solidFill>
                  <a:schemeClr val="tx2"/>
                </a:solidFill>
                <a:latin typeface="Lucida Sans Unicode" pitchFamily="34" charset="0"/>
              </a:rPr>
              <a:t>Прямой крест</a:t>
            </a:r>
            <a:r>
              <a:rPr lang="ru-RU" i="1" dirty="0">
                <a:solidFill>
                  <a:schemeClr val="tx2"/>
                </a:solidFill>
                <a:latin typeface="Lucida Sans Unicode" pitchFamily="34" charset="0"/>
              </a:rPr>
              <a:t> — состоит из      вертикальной и горизонтальной линий.</a:t>
            </a:r>
          </a:p>
          <a:p>
            <a:pPr>
              <a:buFont typeface="Wingdings" pitchFamily="2" charset="2"/>
              <a:buChar char="v"/>
            </a:pPr>
            <a:r>
              <a:rPr lang="ru-RU" b="1" i="1" dirty="0">
                <a:solidFill>
                  <a:schemeClr val="tx2"/>
                </a:solidFill>
                <a:latin typeface="Lucida Sans Unicode" pitchFamily="34" charset="0"/>
              </a:rPr>
              <a:t>Двойной крест</a:t>
            </a:r>
            <a:r>
              <a:rPr lang="ru-RU" i="1" dirty="0">
                <a:solidFill>
                  <a:schemeClr val="tx2"/>
                </a:solidFill>
                <a:latin typeface="Lucida Sans Unicode" pitchFamily="34" charset="0"/>
              </a:rPr>
              <a:t> — чередование простых крестиков и между ними маленьких прямых.</a:t>
            </a:r>
          </a:p>
        </p:txBody>
      </p:sp>
      <p:sp>
        <p:nvSpPr>
          <p:cNvPr id="35846" name="Прямоугольник 8"/>
          <p:cNvSpPr>
            <a:spLocks noChangeArrowheads="1"/>
          </p:cNvSpPr>
          <p:nvPr/>
        </p:nvSpPr>
        <p:spPr bwMode="auto">
          <a:xfrm>
            <a:off x="3714750" y="3717925"/>
            <a:ext cx="5429250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b="1" i="1" dirty="0">
                <a:solidFill>
                  <a:schemeClr val="tx2"/>
                </a:solidFill>
                <a:latin typeface="Lucida Sans Unicode" pitchFamily="34" charset="0"/>
              </a:rPr>
              <a:t>Крест Левиафан (Болгарский)</a:t>
            </a:r>
            <a:r>
              <a:rPr lang="ru-RU" i="1" dirty="0">
                <a:solidFill>
                  <a:schemeClr val="tx2"/>
                </a:solidFill>
                <a:latin typeface="Lucida Sans Unicode" pitchFamily="34" charset="0"/>
              </a:rPr>
              <a:t> — шов </a:t>
            </a:r>
          </a:p>
          <a:p>
            <a:r>
              <a:rPr lang="ru-RU" i="1" dirty="0">
                <a:solidFill>
                  <a:schemeClr val="tx2"/>
                </a:solidFill>
                <a:latin typeface="Lucida Sans Unicode" pitchFamily="34" charset="0"/>
              </a:rPr>
              <a:t>отличается от простого крестика тем, что осложнён ещё двумя перекрещивающимися стежками (вертикальным и горизонтальным).</a:t>
            </a:r>
          </a:p>
          <a:p>
            <a:pPr>
              <a:buFont typeface="Wingdings" pitchFamily="2" charset="2"/>
              <a:buChar char="v"/>
            </a:pPr>
            <a:endParaRPr lang="ru-RU" i="1" dirty="0">
              <a:solidFill>
                <a:schemeClr val="tx2"/>
              </a:solidFill>
              <a:latin typeface="Lucida Sans Unicode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b="1" i="1" dirty="0">
                <a:solidFill>
                  <a:schemeClr val="tx2"/>
                </a:solidFill>
                <a:latin typeface="Lucida Sans Unicode" pitchFamily="34" charset="0"/>
              </a:rPr>
              <a:t> Крест “Звёздочка”</a:t>
            </a:r>
            <a:r>
              <a:rPr lang="ru-RU" i="1" dirty="0">
                <a:solidFill>
                  <a:schemeClr val="tx2"/>
                </a:solidFill>
                <a:latin typeface="Lucida Sans Unicode" pitchFamily="34" charset="0"/>
              </a:rPr>
              <a:t> — еще один вид перекрещивания, состоящий из прямого крестика, на который накладывается четыре наклонных диагональных стежка такого же или меньшего размера.</a:t>
            </a:r>
          </a:p>
          <a:p>
            <a:pPr>
              <a:buFont typeface="Wingdings" pitchFamily="2" charset="2"/>
              <a:buChar char="v"/>
            </a:pPr>
            <a:endParaRPr lang="ru-RU" i="1" dirty="0">
              <a:solidFill>
                <a:schemeClr val="tx2"/>
              </a:solidFill>
              <a:latin typeface="Lucida Sans Unicode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70"/>
          <p:cNvSpPr>
            <a:spLocks noChangeArrowheads="1"/>
          </p:cNvSpPr>
          <p:nvPr/>
        </p:nvSpPr>
        <p:spPr bwMode="auto">
          <a:xfrm>
            <a:off x="1600200" y="990600"/>
            <a:ext cx="6096000" cy="5181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23680" name="Group 128"/>
          <p:cNvGraphicFramePr>
            <a:graphicFrameLocks noGrp="1"/>
          </p:cNvGraphicFramePr>
          <p:nvPr/>
        </p:nvGraphicFramePr>
        <p:xfrm>
          <a:off x="1600200" y="990600"/>
          <a:ext cx="6096000" cy="5181600"/>
        </p:xfrm>
        <a:graphic>
          <a:graphicData uri="http://schemas.openxmlformats.org/drawingml/2006/table">
            <a:tbl>
              <a:tblPr/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681" name="Oval 129"/>
          <p:cNvSpPr>
            <a:spLocks noChangeArrowheads="1"/>
          </p:cNvSpPr>
          <p:nvPr/>
        </p:nvSpPr>
        <p:spPr bwMode="auto">
          <a:xfrm>
            <a:off x="3429000" y="35052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683" name="Line 131"/>
          <p:cNvSpPr>
            <a:spLocks noChangeShapeType="1"/>
          </p:cNvSpPr>
          <p:nvPr/>
        </p:nvSpPr>
        <p:spPr bwMode="auto">
          <a:xfrm flipV="1">
            <a:off x="3505200" y="3048000"/>
            <a:ext cx="53340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684" name="Line 132"/>
          <p:cNvSpPr>
            <a:spLocks noChangeShapeType="1"/>
          </p:cNvSpPr>
          <p:nvPr/>
        </p:nvSpPr>
        <p:spPr bwMode="auto">
          <a:xfrm>
            <a:off x="4038600" y="3048000"/>
            <a:ext cx="0" cy="5334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685" name="Line 133"/>
          <p:cNvSpPr>
            <a:spLocks noChangeShapeType="1"/>
          </p:cNvSpPr>
          <p:nvPr/>
        </p:nvSpPr>
        <p:spPr bwMode="auto">
          <a:xfrm flipH="1" flipV="1">
            <a:off x="3429000" y="3048000"/>
            <a:ext cx="609600" cy="533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686" name="Line 134"/>
          <p:cNvSpPr>
            <a:spLocks noChangeShapeType="1"/>
          </p:cNvSpPr>
          <p:nvPr/>
        </p:nvSpPr>
        <p:spPr bwMode="auto">
          <a:xfrm>
            <a:off x="3429000" y="3048000"/>
            <a:ext cx="0" cy="3048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696" name="Line 144"/>
          <p:cNvSpPr>
            <a:spLocks noChangeShapeType="1"/>
          </p:cNvSpPr>
          <p:nvPr/>
        </p:nvSpPr>
        <p:spPr bwMode="auto">
          <a:xfrm>
            <a:off x="3429000" y="3352800"/>
            <a:ext cx="609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697" name="Line 145"/>
          <p:cNvSpPr>
            <a:spLocks noChangeShapeType="1"/>
          </p:cNvSpPr>
          <p:nvPr/>
        </p:nvSpPr>
        <p:spPr bwMode="auto">
          <a:xfrm flipH="1" flipV="1">
            <a:off x="3733800" y="3048000"/>
            <a:ext cx="304800" cy="3048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698" name="Line 146"/>
          <p:cNvSpPr>
            <a:spLocks noChangeShapeType="1"/>
          </p:cNvSpPr>
          <p:nvPr/>
        </p:nvSpPr>
        <p:spPr bwMode="auto">
          <a:xfrm>
            <a:off x="3733800" y="3048000"/>
            <a:ext cx="0" cy="533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699" name="Line 147"/>
          <p:cNvSpPr>
            <a:spLocks noChangeShapeType="1"/>
          </p:cNvSpPr>
          <p:nvPr/>
        </p:nvSpPr>
        <p:spPr bwMode="auto">
          <a:xfrm>
            <a:off x="3733800" y="3581400"/>
            <a:ext cx="304800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700" name="Line 148"/>
          <p:cNvSpPr>
            <a:spLocks noChangeShapeType="1"/>
          </p:cNvSpPr>
          <p:nvPr/>
        </p:nvSpPr>
        <p:spPr bwMode="auto">
          <a:xfrm flipV="1">
            <a:off x="4038600" y="3048000"/>
            <a:ext cx="609600" cy="533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701" name="Line 149"/>
          <p:cNvSpPr>
            <a:spLocks noChangeShapeType="1"/>
          </p:cNvSpPr>
          <p:nvPr/>
        </p:nvSpPr>
        <p:spPr bwMode="auto">
          <a:xfrm>
            <a:off x="4648200" y="3048000"/>
            <a:ext cx="0" cy="5334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702" name="Line 150"/>
          <p:cNvSpPr>
            <a:spLocks noChangeShapeType="1"/>
          </p:cNvSpPr>
          <p:nvPr/>
        </p:nvSpPr>
        <p:spPr bwMode="auto">
          <a:xfrm flipH="1" flipV="1">
            <a:off x="4038600" y="3048000"/>
            <a:ext cx="609600" cy="533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703" name="Line 151"/>
          <p:cNvSpPr>
            <a:spLocks noChangeShapeType="1"/>
          </p:cNvSpPr>
          <p:nvPr/>
        </p:nvSpPr>
        <p:spPr bwMode="auto">
          <a:xfrm>
            <a:off x="4038600" y="3352800"/>
            <a:ext cx="609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704" name="Line 152"/>
          <p:cNvSpPr>
            <a:spLocks noChangeShapeType="1"/>
          </p:cNvSpPr>
          <p:nvPr/>
        </p:nvSpPr>
        <p:spPr bwMode="auto">
          <a:xfrm flipH="1" flipV="1">
            <a:off x="4343400" y="3048000"/>
            <a:ext cx="304800" cy="3048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705" name="Line 153"/>
          <p:cNvSpPr>
            <a:spLocks noChangeShapeType="1"/>
          </p:cNvSpPr>
          <p:nvPr/>
        </p:nvSpPr>
        <p:spPr bwMode="auto">
          <a:xfrm>
            <a:off x="4343400" y="3048000"/>
            <a:ext cx="0" cy="533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706" name="Line 154"/>
          <p:cNvSpPr>
            <a:spLocks noChangeShapeType="1"/>
          </p:cNvSpPr>
          <p:nvPr/>
        </p:nvSpPr>
        <p:spPr bwMode="auto">
          <a:xfrm>
            <a:off x="4343400" y="3581400"/>
            <a:ext cx="304800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707" name="Line 155"/>
          <p:cNvSpPr>
            <a:spLocks noChangeShapeType="1"/>
          </p:cNvSpPr>
          <p:nvPr/>
        </p:nvSpPr>
        <p:spPr bwMode="auto">
          <a:xfrm flipV="1">
            <a:off x="4648200" y="3048000"/>
            <a:ext cx="609600" cy="533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708" name="Line 156"/>
          <p:cNvSpPr>
            <a:spLocks noChangeShapeType="1"/>
          </p:cNvSpPr>
          <p:nvPr/>
        </p:nvSpPr>
        <p:spPr bwMode="auto">
          <a:xfrm>
            <a:off x="5257800" y="3048000"/>
            <a:ext cx="0" cy="5334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709" name="Line 157"/>
          <p:cNvSpPr>
            <a:spLocks noChangeShapeType="1"/>
          </p:cNvSpPr>
          <p:nvPr/>
        </p:nvSpPr>
        <p:spPr bwMode="auto">
          <a:xfrm flipH="1" flipV="1">
            <a:off x="4648200" y="3048000"/>
            <a:ext cx="609600" cy="533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710" name="Line 158"/>
          <p:cNvSpPr>
            <a:spLocks noChangeShapeType="1"/>
          </p:cNvSpPr>
          <p:nvPr/>
        </p:nvSpPr>
        <p:spPr bwMode="auto">
          <a:xfrm>
            <a:off x="4648200" y="3352800"/>
            <a:ext cx="609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712" name="Line 160"/>
          <p:cNvSpPr>
            <a:spLocks noChangeShapeType="1"/>
          </p:cNvSpPr>
          <p:nvPr/>
        </p:nvSpPr>
        <p:spPr bwMode="auto">
          <a:xfrm flipH="1" flipV="1">
            <a:off x="4953000" y="3048000"/>
            <a:ext cx="304800" cy="3048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713" name="Line 161"/>
          <p:cNvSpPr>
            <a:spLocks noChangeShapeType="1"/>
          </p:cNvSpPr>
          <p:nvPr/>
        </p:nvSpPr>
        <p:spPr bwMode="auto">
          <a:xfrm>
            <a:off x="4953000" y="3048000"/>
            <a:ext cx="0" cy="533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714" name="Line 162"/>
          <p:cNvSpPr>
            <a:spLocks noChangeShapeType="1"/>
          </p:cNvSpPr>
          <p:nvPr/>
        </p:nvSpPr>
        <p:spPr bwMode="auto">
          <a:xfrm>
            <a:off x="4953000" y="3581400"/>
            <a:ext cx="304800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3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3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3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3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3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3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3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3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3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3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3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3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3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3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3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3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3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3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3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23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3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81" grpId="0" animBg="1"/>
      <p:bldP spid="23683" grpId="0" animBg="1"/>
      <p:bldP spid="23684" grpId="0" animBg="1"/>
      <p:bldP spid="23685" grpId="0" animBg="1"/>
      <p:bldP spid="23686" grpId="0" animBg="1"/>
      <p:bldP spid="23696" grpId="0" animBg="1"/>
      <p:bldP spid="23697" grpId="0" animBg="1"/>
      <p:bldP spid="23698" grpId="0" animBg="1"/>
      <p:bldP spid="23699" grpId="0" animBg="1"/>
      <p:bldP spid="23700" grpId="0" animBg="1"/>
      <p:bldP spid="23701" grpId="0" animBg="1"/>
      <p:bldP spid="23702" grpId="0" animBg="1"/>
      <p:bldP spid="23703" grpId="0" animBg="1"/>
      <p:bldP spid="23704" grpId="0" animBg="1"/>
      <p:bldP spid="23705" grpId="0" animBg="1"/>
      <p:bldP spid="23706" grpId="0" animBg="1"/>
      <p:bldP spid="23707" grpId="0" animBg="1"/>
      <p:bldP spid="23708" grpId="0" animBg="1"/>
      <p:bldP spid="23709" grpId="0" animBg="1"/>
      <p:bldP spid="23710" grpId="0" animBg="1"/>
      <p:bldP spid="23712" grpId="0" animBg="1"/>
      <p:bldP spid="23713" grpId="0" animBg="1"/>
      <p:bldP spid="237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Содержимое 4"/>
          <p:cNvSpPr>
            <a:spLocks noGrp="1"/>
          </p:cNvSpPr>
          <p:nvPr>
            <p:ph idx="1"/>
          </p:nvPr>
        </p:nvSpPr>
        <p:spPr>
          <a:xfrm>
            <a:off x="0" y="1000125"/>
            <a:ext cx="6643701" cy="4525963"/>
          </a:xfrm>
        </p:spPr>
        <p:txBody>
          <a:bodyPr/>
          <a:lstStyle/>
          <a:p>
            <a:pPr eaLnBrk="1" hangingPunct="1">
              <a:buFont typeface="Wingdings 3" pitchFamily="18" charset="2"/>
              <a:buNone/>
            </a:pPr>
            <a:r>
              <a:rPr lang="ru-RU" sz="2000" i="1" dirty="0" smtClean="0">
                <a:solidFill>
                  <a:schemeClr val="accent2"/>
                </a:solidFill>
              </a:rPr>
              <a:t>Образовательная: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000" i="1" dirty="0" smtClean="0"/>
              <a:t>Ознакомить с историей возникновения вышивки крестом;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000" i="1" dirty="0" smtClean="0"/>
              <a:t>Ознакомить с методами и видами вышивки крестом;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000" i="1" dirty="0" smtClean="0"/>
              <a:t>Научить технике выполнения счётных швов.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z="2000" i="1" dirty="0" smtClean="0">
                <a:solidFill>
                  <a:schemeClr val="accent2"/>
                </a:solidFill>
              </a:rPr>
              <a:t>Развивающая: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000" i="1" dirty="0" smtClean="0"/>
              <a:t>продолжить развивать творческое мышление, внимательность и аккуратность в работе, 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000" i="1" dirty="0" smtClean="0"/>
              <a:t>развивать воображение и эстетический вкус.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z="2000" i="1" dirty="0" smtClean="0">
                <a:solidFill>
                  <a:schemeClr val="accent2"/>
                </a:solidFill>
              </a:rPr>
              <a:t>Воспитательная: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000" i="1" dirty="0" smtClean="0"/>
              <a:t>Воспитывать умение работать в коллективе быстро, аккуратно, учитывая мнение учителя и одноклассниц.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z="2000" i="1" dirty="0" smtClean="0"/>
              <a:t>Воспитывать любовь к одному из древнейших видов искусств – вышивке;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214290"/>
            <a:ext cx="6357950" cy="785818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</a:rPr>
              <a:t>             </a:t>
            </a:r>
            <a:r>
              <a:rPr lang="ru-RU" sz="30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</a:rPr>
              <a:t>Цели и Задачи урока:</a:t>
            </a:r>
            <a:endParaRPr lang="ru-RU" sz="3000" i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" pitchFamily="18" charset="0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43702" y="3286124"/>
            <a:ext cx="2214578" cy="207141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00B0F0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 cstate="email"/>
          <a:srcRect l="11273" r="13576"/>
          <a:stretch>
            <a:fillRect/>
          </a:stretch>
        </p:blipFill>
        <p:spPr bwMode="auto">
          <a:xfrm>
            <a:off x="6500826" y="642918"/>
            <a:ext cx="2356447" cy="2351711"/>
          </a:xfrm>
          <a:prstGeom prst="rect">
            <a:avLst/>
          </a:prstGeom>
          <a:ln w="38100" cap="rnd">
            <a:solidFill>
              <a:srgbClr val="FF0000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986" name="Рисунок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071802" y="6488668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138"/>
            <a:ext cx="2686040" cy="166211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274638"/>
            <a:ext cx="4500594" cy="868346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2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Схемы вышивок:</a:t>
            </a:r>
            <a:endParaRPr lang="ru-RU" sz="3200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1987" name="Picture 3" descr="H:\батик\595961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569347">
            <a:off x="454756" y="2508104"/>
            <a:ext cx="3500462" cy="3608296"/>
          </a:xfrm>
          <a:prstGeom prst="rect">
            <a:avLst/>
          </a:prstGeom>
          <a:noFill/>
        </p:spPr>
      </p:pic>
      <p:pic>
        <p:nvPicPr>
          <p:cNvPr id="41990" name="Picture 6" descr="H:\ковер\плетеный коврик\x_be65cc5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0"/>
            <a:ext cx="4857784" cy="485778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75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Содержимое 1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006992"/>
          </a:xfrm>
        </p:spPr>
        <p:txBody>
          <a:bodyPr/>
          <a:lstStyle/>
          <a:p>
            <a:pPr eaLnBrk="1" hangingPunct="1"/>
            <a:r>
              <a:rPr lang="ru-RU" sz="2800" b="1" i="1" dirty="0" smtClean="0">
                <a:latin typeface="Cambria" pitchFamily="18" charset="0"/>
              </a:rPr>
              <a:t>Перед вами  лежит схема вышивки, игла и нить мулине.</a:t>
            </a:r>
          </a:p>
          <a:p>
            <a:pPr eaLnBrk="1" hangingPunct="1"/>
            <a:r>
              <a:rPr lang="ru-RU" sz="2800" b="1" i="1" dirty="0" smtClean="0">
                <a:latin typeface="Cambria" pitchFamily="18" charset="0"/>
              </a:rPr>
              <a:t>Соблюдая технику безопасности, прошу вас попробовать вышить простую картинку по схеме</a:t>
            </a:r>
          </a:p>
          <a:p>
            <a:pPr eaLnBrk="1" hangingPunct="1">
              <a:buNone/>
            </a:pPr>
            <a:endParaRPr lang="ru-RU" dirty="0" smtClean="0"/>
          </a:p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28670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Cambria" pitchFamily="18" charset="0"/>
              </a:rPr>
              <a:t>      Практическая  работа</a:t>
            </a:r>
            <a:endParaRPr lang="ru-RU" sz="4000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Cambria" pitchFamily="18" charset="0"/>
            </a:endParaRPr>
          </a:p>
        </p:txBody>
      </p:sp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4"/>
          <p:cNvSpPr>
            <a:spLocks noChangeArrowheads="1"/>
          </p:cNvSpPr>
          <p:nvPr/>
        </p:nvSpPr>
        <p:spPr bwMode="auto">
          <a:xfrm>
            <a:off x="0" y="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Lucida Sans Unicode" pitchFamily="34" charset="0"/>
            </a:endParaRPr>
          </a:p>
        </p:txBody>
      </p:sp>
      <p:graphicFrame>
        <p:nvGraphicFramePr>
          <p:cNvPr id="1026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94209448"/>
              </p:ext>
            </p:extLst>
          </p:nvPr>
        </p:nvGraphicFramePr>
        <p:xfrm>
          <a:off x="-6718" y="0"/>
          <a:ext cx="9144000" cy="6858000"/>
        </p:xfrm>
        <a:graphic>
          <a:graphicData uri="http://schemas.openxmlformats.org/presentationml/2006/ole">
            <p:oleObj spid="_x0000_s1035" name="Document" r:id="rId4" imgW="7767202" imgH="6061959" progId="Word.Document.8">
              <p:embed/>
            </p:oleObj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411760" y="2001037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к  а  н  в  а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11760" y="2852936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к  р  е  с  т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9792" y="3141313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с   т  е  ж о  к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8077" y="3359133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с  а  н  т  и  м  е  т  р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99792" y="4005064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к   а  р  т  и  н а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7624" y="2370369"/>
            <a:ext cx="36004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м</a:t>
            </a:r>
          </a:p>
          <a:p>
            <a:r>
              <a:rPr lang="ru-RU" dirty="0" smtClean="0">
                <a:latin typeface="Arial Black" pitchFamily="34" charset="0"/>
              </a:rPr>
              <a:t>у</a:t>
            </a:r>
          </a:p>
          <a:p>
            <a:r>
              <a:rPr lang="ru-RU" dirty="0" smtClean="0">
                <a:latin typeface="Arial Black" pitchFamily="34" charset="0"/>
              </a:rPr>
              <a:t>л</a:t>
            </a:r>
          </a:p>
          <a:p>
            <a:r>
              <a:rPr lang="ru-RU" dirty="0" smtClean="0">
                <a:latin typeface="Arial Black" pitchFamily="34" charset="0"/>
              </a:rPr>
              <a:t>и</a:t>
            </a:r>
          </a:p>
          <a:p>
            <a:endParaRPr lang="ru-RU" dirty="0" smtClean="0">
              <a:latin typeface="Arial Black" pitchFamily="34" charset="0"/>
            </a:endParaRPr>
          </a:p>
          <a:p>
            <a:r>
              <a:rPr lang="ru-RU" dirty="0" smtClean="0">
                <a:latin typeface="Arial Black" pitchFamily="34" charset="0"/>
              </a:rPr>
              <a:t>е</a:t>
            </a:r>
          </a:p>
          <a:p>
            <a:endParaRPr lang="ru-RU" dirty="0" smtClean="0"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35696" y="2564904"/>
            <a:ext cx="3600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в</a:t>
            </a:r>
          </a:p>
          <a:p>
            <a:r>
              <a:rPr lang="ru-RU" dirty="0" smtClean="0">
                <a:latin typeface="Arial Black" pitchFamily="34" charset="0"/>
              </a:rPr>
              <a:t>ы</a:t>
            </a:r>
          </a:p>
          <a:p>
            <a:r>
              <a:rPr lang="ru-RU" dirty="0" smtClean="0">
                <a:latin typeface="Arial Black" pitchFamily="34" charset="0"/>
              </a:rPr>
              <a:t>ш</a:t>
            </a:r>
          </a:p>
          <a:p>
            <a:endParaRPr lang="ru-RU" dirty="0" smtClean="0">
              <a:latin typeface="Arial Black" pitchFamily="34" charset="0"/>
            </a:endParaRPr>
          </a:p>
          <a:p>
            <a:r>
              <a:rPr lang="ru-RU" dirty="0" smtClean="0">
                <a:latin typeface="Arial Black" pitchFamily="34" charset="0"/>
              </a:rPr>
              <a:t>в</a:t>
            </a:r>
          </a:p>
          <a:p>
            <a:r>
              <a:rPr lang="ru-RU" dirty="0" smtClean="0">
                <a:latin typeface="Arial Black" pitchFamily="34" charset="0"/>
              </a:rPr>
              <a:t>к</a:t>
            </a:r>
          </a:p>
          <a:p>
            <a:r>
              <a:rPr lang="ru-RU" dirty="0" smtClean="0">
                <a:latin typeface="Arial Black" pitchFamily="34" charset="0"/>
              </a:rPr>
              <a:t>а</a:t>
            </a:r>
          </a:p>
          <a:p>
            <a:endParaRPr lang="ru-RU" dirty="0" smtClean="0">
              <a:latin typeface="Arial Black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99792" y="1772816"/>
            <a:ext cx="36004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н</a:t>
            </a:r>
          </a:p>
          <a:p>
            <a:endParaRPr lang="ru-RU" dirty="0" smtClean="0">
              <a:latin typeface="Arial Black" pitchFamily="34" charset="0"/>
            </a:endParaRPr>
          </a:p>
          <a:p>
            <a:r>
              <a:rPr lang="ru-RU" dirty="0" smtClean="0">
                <a:latin typeface="Arial Black" pitchFamily="34" charset="0"/>
              </a:rPr>
              <a:t>п</a:t>
            </a:r>
          </a:p>
          <a:p>
            <a:r>
              <a:rPr lang="ru-RU" dirty="0" smtClean="0">
                <a:latin typeface="Arial Black" pitchFamily="34" charset="0"/>
              </a:rPr>
              <a:t>е</a:t>
            </a:r>
          </a:p>
          <a:p>
            <a:endParaRPr lang="ru-RU" dirty="0" smtClean="0">
              <a:latin typeface="Arial Black" pitchFamily="34" charset="0"/>
            </a:endParaRPr>
          </a:p>
          <a:p>
            <a:endParaRPr lang="ru-RU" dirty="0" smtClean="0">
              <a:latin typeface="Arial Black" pitchFamily="34" charset="0"/>
            </a:endParaRPr>
          </a:p>
          <a:p>
            <a:endParaRPr lang="ru-RU" dirty="0" smtClean="0">
              <a:latin typeface="Arial Black" pitchFamily="34" charset="0"/>
            </a:endParaRPr>
          </a:p>
          <a:p>
            <a:r>
              <a:rPr lang="ru-RU" dirty="0" smtClean="0">
                <a:latin typeface="Arial Black" pitchFamily="34" charset="0"/>
              </a:rPr>
              <a:t>о</a:t>
            </a:r>
          </a:p>
          <a:p>
            <a:endParaRPr lang="ru-RU" dirty="0">
              <a:latin typeface="Arial Black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61226" y="1208397"/>
            <a:ext cx="2880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и</a:t>
            </a:r>
          </a:p>
          <a:p>
            <a:r>
              <a:rPr lang="ru-RU" dirty="0" smtClean="0">
                <a:latin typeface="Arial Black" pitchFamily="34" charset="0"/>
              </a:rPr>
              <a:t>г</a:t>
            </a:r>
          </a:p>
          <a:p>
            <a:r>
              <a:rPr lang="ru-RU" dirty="0" smtClean="0">
                <a:latin typeface="Arial Black" pitchFamily="34" charset="0"/>
              </a:rPr>
              <a:t>л</a:t>
            </a:r>
          </a:p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661226" y="3728465"/>
            <a:ext cx="2880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с</a:t>
            </a:r>
          </a:p>
          <a:p>
            <a:endParaRPr lang="ru-RU" dirty="0" smtClean="0">
              <a:latin typeface="Arial Black" pitchFamily="34" charset="0"/>
            </a:endParaRPr>
          </a:p>
          <a:p>
            <a:r>
              <a:rPr lang="ru-RU" dirty="0" smtClean="0">
                <a:latin typeface="Arial Black" pitchFamily="34" charset="0"/>
              </a:rPr>
              <a:t>р</a:t>
            </a:r>
          </a:p>
          <a:p>
            <a:r>
              <a:rPr lang="ru-RU" dirty="0" smtClean="0">
                <a:latin typeface="Arial Black" pitchFamily="34" charset="0"/>
              </a:rPr>
              <a:t>о</a:t>
            </a:r>
          </a:p>
          <a:p>
            <a:r>
              <a:rPr lang="ru-RU" dirty="0" smtClean="0">
                <a:latin typeface="Arial Black" pitchFamily="34" charset="0"/>
              </a:rPr>
              <a:t>ч</a:t>
            </a:r>
          </a:p>
          <a:p>
            <a:r>
              <a:rPr lang="ru-RU" dirty="0" smtClean="0">
                <a:latin typeface="Arial Black" pitchFamily="34" charset="0"/>
              </a:rPr>
              <a:t>к</a:t>
            </a:r>
          </a:p>
          <a:p>
            <a:r>
              <a:rPr lang="ru-RU" dirty="0" smtClean="0">
                <a:latin typeface="Arial Black" pitchFamily="34" charset="0"/>
              </a:rPr>
              <a:t>а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4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4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6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3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3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3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4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10" grpId="0"/>
      <p:bldP spid="11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649802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1. На уроке я работал … активно / пассивно </a:t>
            </a:r>
            <a:br>
              <a:rPr lang="ru-RU" b="1" dirty="0" smtClean="0"/>
            </a:br>
            <a:r>
              <a:rPr lang="ru-RU" b="1" dirty="0" smtClean="0"/>
              <a:t>2. Своей работой на уроке я … доволен / не доволен </a:t>
            </a:r>
            <a:br>
              <a:rPr lang="ru-RU" b="1" dirty="0" smtClean="0"/>
            </a:br>
            <a:r>
              <a:rPr lang="ru-RU" b="1" dirty="0" smtClean="0"/>
              <a:t>3. Урок мне показался … коротким / длинным </a:t>
            </a:r>
            <a:br>
              <a:rPr lang="ru-RU" b="1" dirty="0" smtClean="0"/>
            </a:br>
            <a:r>
              <a:rPr lang="ru-RU" b="1" dirty="0" smtClean="0"/>
              <a:t>4. За урок я … устал / не устал </a:t>
            </a:r>
            <a:br>
              <a:rPr lang="ru-RU" b="1" dirty="0" smtClean="0"/>
            </a:br>
            <a:r>
              <a:rPr lang="ru-RU" b="1" dirty="0" smtClean="0"/>
              <a:t>5. Моё настроение стало … лучше / хуже </a:t>
            </a:r>
            <a:br>
              <a:rPr lang="ru-RU" b="1" dirty="0" smtClean="0"/>
            </a:br>
            <a:r>
              <a:rPr lang="ru-RU" b="1" dirty="0" smtClean="0"/>
              <a:t>6. Материал урока мне был … понятен / не понятен </a:t>
            </a:r>
            <a:br>
              <a:rPr lang="ru-RU" b="1" dirty="0" smtClean="0"/>
            </a:br>
            <a:r>
              <a:rPr lang="ru-RU" b="1" dirty="0" smtClean="0"/>
              <a:t>7. Домашнее задание мне кажется … лёгким / трудным.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         Самоанализ урока:</a:t>
            </a:r>
            <a:endParaRPr lang="ru-RU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Рисунок 7" descr="http://www.kpecmuk.ru/images/schemes/1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071546"/>
            <a:ext cx="7429552" cy="4766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357653" y="5534561"/>
            <a:ext cx="4786347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Candara" pitchFamily="34" charset="0"/>
                <a:cs typeface="+mn-cs"/>
              </a:rPr>
              <a:t>Спасибо за работу на уроке!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7157" y="0"/>
            <a:ext cx="8572561" cy="1015663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+mn-cs"/>
              </a:rPr>
              <a:t>Вышивка крестом </a:t>
            </a:r>
            <a:r>
              <a:rPr lang="ru-RU" sz="2000" b="1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+mn-cs"/>
              </a:rPr>
              <a:t>– это </a:t>
            </a:r>
            <a:r>
              <a:rPr lang="ru-RU" sz="2000" b="1" i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+mn-cs"/>
              </a:rPr>
              <a:t>тот вид рукоделия,   который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+mn-cs"/>
              </a:rPr>
              <a:t>       создается на многие </a:t>
            </a:r>
            <a:r>
              <a:rPr lang="ru-RU" sz="2000" b="1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+mn-cs"/>
              </a:rPr>
              <a:t> годы</a:t>
            </a:r>
            <a:r>
              <a:rPr lang="ru-RU" sz="2000" b="1" i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+mn-cs"/>
              </a:rPr>
              <a:t>,   делая теплым </a:t>
            </a:r>
            <a:r>
              <a:rPr lang="ru-RU" sz="2000" b="1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+mn-cs"/>
              </a:rPr>
              <a:t>и </a:t>
            </a:r>
            <a:r>
              <a:rPr lang="ru-RU" sz="2000" b="1" i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+mn-cs"/>
              </a:rPr>
              <a:t>уютным ваш дом</a:t>
            </a:r>
            <a:r>
              <a:rPr lang="ru-RU" sz="2000" b="1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+mn-cs"/>
              </a:rPr>
              <a:t>,  </a:t>
            </a:r>
            <a:r>
              <a:rPr lang="ru-RU" sz="2000" b="1" i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+mn-cs"/>
              </a:rPr>
              <a:t>радуя вас и </a:t>
            </a:r>
            <a:r>
              <a:rPr lang="ru-RU" sz="2000" b="1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  <a:cs typeface="+mn-cs"/>
              </a:rPr>
              <a:t>привлекая интерес   окружающих.</a:t>
            </a:r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" pitchFamily="18" charset="0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8229600" cy="40005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 основу гармоничного подбора цветов берётся </a:t>
            </a: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цветовой круг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endParaRPr lang="be-BY" sz="2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lum bright="-40000" contrast="40000"/>
          </a:blip>
          <a:srcRect/>
          <a:stretch>
            <a:fillRect/>
          </a:stretch>
        </p:blipFill>
        <p:spPr>
          <a:xfrm>
            <a:off x="74613" y="1066800"/>
            <a:ext cx="5564187" cy="5554663"/>
          </a:xfrm>
          <a:noFill/>
        </p:spPr>
      </p:pic>
      <p:sp>
        <p:nvSpPr>
          <p:cNvPr id="9221" name="TextBox 7"/>
          <p:cNvSpPr txBox="1">
            <a:spLocks noChangeArrowheads="1"/>
          </p:cNvSpPr>
          <p:nvPr/>
        </p:nvSpPr>
        <p:spPr bwMode="auto">
          <a:xfrm>
            <a:off x="6824663" y="2971800"/>
            <a:ext cx="2286000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/>
              <a:t>контрастное сочетание цвета</a:t>
            </a:r>
          </a:p>
          <a:p>
            <a:endParaRPr lang="ru-RU" i="1"/>
          </a:p>
          <a:p>
            <a:r>
              <a:rPr lang="ru-RU" i="1"/>
              <a:t>менее гармоничное сочетание цвета в вышивке</a:t>
            </a:r>
          </a:p>
          <a:p>
            <a:endParaRPr lang="ru-RU" i="1"/>
          </a:p>
          <a:p>
            <a:r>
              <a:rPr lang="ru-RU" i="1"/>
              <a:t>цвета не гармонируют в вышивке</a:t>
            </a:r>
            <a:endParaRPr lang="be-BY" i="1"/>
          </a:p>
        </p:txBody>
      </p:sp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72138" y="2979738"/>
            <a:ext cx="1265237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37238" y="4165600"/>
            <a:ext cx="1014412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86438" y="5813425"/>
            <a:ext cx="1036637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357423" y="1071546"/>
            <a:ext cx="4214842" cy="267765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  <a:cs typeface="+mn-cs"/>
              </a:rPr>
              <a:t>Вышивание не только приносит огромное удовольствие, </a:t>
            </a:r>
            <a:br>
              <a:rPr lang="ru-RU" sz="2400" b="1" i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  <a:cs typeface="+mn-cs"/>
              </a:rPr>
            </a:br>
            <a:r>
              <a:rPr lang="ru-RU" sz="2400" b="1" i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  <a:cs typeface="+mn-cs"/>
              </a:rPr>
              <a:t>  но и  дает возможность  украсить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  <a:cs typeface="+mn-cs"/>
              </a:rPr>
              <a:t>Дом  и подарить радость  близким.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71735" y="357166"/>
            <a:ext cx="3571901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Ручные швы</a:t>
            </a:r>
            <a:endParaRPr lang="ru-RU" sz="3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0" name="i-main-pic" descr="Картинка 54 из 117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3714752"/>
            <a:ext cx="3000396" cy="297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357166"/>
            <a:ext cx="2071702" cy="2952723"/>
          </a:xfrm>
          <a:prstGeom prst="rect">
            <a:avLst/>
          </a:prstGeom>
          <a:ln w="38100" cap="sq">
            <a:solidFill>
              <a:schemeClr val="tx2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2" name="Picture 4" descr="DSC0123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43702" y="285728"/>
            <a:ext cx="2232406" cy="2976541"/>
          </a:xfrm>
          <a:prstGeom prst="rect">
            <a:avLst/>
          </a:prstGeom>
          <a:ln w="38100" cap="sq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image.slidesharecdn.com/random-130227065654-phpapp01/95/slide-6-638.jpg?cb=136197415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image.slidesharecdn.com/random-130227065654-phpapp01/95/slide-8-638.jpg?cb=136197415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64371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://image.slidesharecdn.com/random-130227065654-phpapp01/95/slide-9-638.jpg?cb=136197415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8929718" cy="65722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://image.slidesharecdn.com/random-130227065654-phpapp01/95/slide-10-638.jpg?cb=136197415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64371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://image.slidesharecdn.com/random-130227065654-phpapp01/95/slide-12-638.jpg?cb=136197415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://image.slidesharecdn.com/random-130227065654-phpapp01/95/slide-13-638.jpg?cb=136197415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2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3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4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2068</TotalTime>
  <Words>660</Words>
  <Application>Microsoft Office PowerPoint</Application>
  <PresentationFormat>Экран (4:3)</PresentationFormat>
  <Paragraphs>167</Paragraphs>
  <Slides>26</Slides>
  <Notes>7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Открытая</vt:lpstr>
      <vt:lpstr>Document</vt:lpstr>
      <vt:lpstr>Слайд 1</vt:lpstr>
      <vt:lpstr>             Цели и Задачи урока: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    Инструменты и материалы для                    вышивки крестом:</vt:lpstr>
      <vt:lpstr>Канва</vt:lpstr>
      <vt:lpstr>      Методы  вышивания  крестом:</vt:lpstr>
      <vt:lpstr>Техника безопасной работы</vt:lpstr>
      <vt:lpstr>Практические  упражнения</vt:lpstr>
      <vt:lpstr>Слайд 15</vt:lpstr>
      <vt:lpstr>Слайд 16</vt:lpstr>
      <vt:lpstr>Слайд 17</vt:lpstr>
      <vt:lpstr>    Виды вышивки крестом:</vt:lpstr>
      <vt:lpstr>Слайд 19</vt:lpstr>
      <vt:lpstr>Слайд 20</vt:lpstr>
      <vt:lpstr>Схемы вышивок:</vt:lpstr>
      <vt:lpstr>      Практическая  работа</vt:lpstr>
      <vt:lpstr>Слайд 23</vt:lpstr>
      <vt:lpstr>           Самоанализ урока:</vt:lpstr>
      <vt:lpstr>Слайд 25</vt:lpstr>
      <vt:lpstr>За основу гармоничного подбора цветов берётся цветовой круг.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Зорина</dc:creator>
  <cp:lastModifiedBy>Comp</cp:lastModifiedBy>
  <cp:revision>201</cp:revision>
  <dcterms:created xsi:type="dcterms:W3CDTF">2012-02-02T12:25:48Z</dcterms:created>
  <dcterms:modified xsi:type="dcterms:W3CDTF">2020-04-07T09:06:11Z</dcterms:modified>
</cp:coreProperties>
</file>